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Open Sans" panose="020B0606030504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oo/FxTDs8RYMRifxibWAAApBxb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8BCDDD-F945-41B2-BA2D-CE74200A4915}">
  <a:tblStyle styleId="{8A8BCDDD-F945-41B2-BA2D-CE74200A491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p:cViewPr varScale="1">
        <p:scale>
          <a:sx n="111" d="100"/>
          <a:sy n="111" d="100"/>
        </p:scale>
        <p:origin x="6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One important addition is that you get better faster when you have advice from experts. That’s why experts in performance recommend finding a mentor.</a:t>
            </a:r>
            <a:endParaRPr/>
          </a:p>
          <a:p>
            <a:pPr marL="171450" lvl="0" indent="-171450" algn="l" rtl="0">
              <a:spcBef>
                <a:spcPts val="0"/>
              </a:spcBef>
              <a:spcAft>
                <a:spcPts val="0"/>
              </a:spcAft>
              <a:buClr>
                <a:schemeClr val="dk1"/>
              </a:buClr>
              <a:buSzPts val="1200"/>
              <a:buFont typeface="Arial"/>
              <a:buChar char="•"/>
            </a:pPr>
            <a:r>
              <a:rPr lang="en-US"/>
              <a:t>A good mentor won’t just give you advice – they will ask you questions to help you learn from your practice. They’ll ask things like:</a:t>
            </a:r>
            <a:endParaRPr/>
          </a:p>
          <a:p>
            <a:pPr marL="628650" lvl="1" indent="-171450" algn="l" rtl="0">
              <a:spcBef>
                <a:spcPts val="0"/>
              </a:spcBef>
              <a:spcAft>
                <a:spcPts val="0"/>
              </a:spcAft>
              <a:buClr>
                <a:schemeClr val="dk1"/>
              </a:buClr>
              <a:buSzPts val="1200"/>
              <a:buFont typeface="Arial"/>
              <a:buChar char="•"/>
            </a:pPr>
            <a:r>
              <a:rPr lang="en-US"/>
              <a:t>What was the moment your horse was no longer doing what you wanted it to do? How did you react?</a:t>
            </a:r>
            <a:endParaRPr/>
          </a:p>
          <a:p>
            <a:pPr marL="628650" lvl="1" indent="-171450" algn="l" rtl="0">
              <a:spcBef>
                <a:spcPts val="0"/>
              </a:spcBef>
              <a:spcAft>
                <a:spcPts val="0"/>
              </a:spcAft>
              <a:buClr>
                <a:schemeClr val="dk1"/>
              </a:buClr>
              <a:buSzPts val="1200"/>
              <a:buFont typeface="Arial"/>
              <a:buChar char="•"/>
            </a:pPr>
            <a:r>
              <a:rPr lang="en-US"/>
              <a:t>What differences did you notice in the times your horse did what you wanted and when they didn’t?</a:t>
            </a:r>
            <a:endParaRPr/>
          </a:p>
          <a:p>
            <a:pPr marL="628650" lvl="1" indent="-171450" algn="l" rtl="0">
              <a:spcBef>
                <a:spcPts val="0"/>
              </a:spcBef>
              <a:spcAft>
                <a:spcPts val="0"/>
              </a:spcAft>
              <a:buClr>
                <a:schemeClr val="dk1"/>
              </a:buClr>
              <a:buSzPts val="1200"/>
              <a:buFont typeface="Arial"/>
              <a:buChar char="•"/>
            </a:pPr>
            <a:r>
              <a:rPr lang="en-US"/>
              <a:t>What did you learn from this round of practice?</a:t>
            </a:r>
            <a:endParaRPr/>
          </a:p>
          <a:p>
            <a:pPr marL="171450" lvl="0" indent="-171450" algn="l" rtl="0">
              <a:spcBef>
                <a:spcPts val="0"/>
              </a:spcBef>
              <a:spcAft>
                <a:spcPts val="0"/>
              </a:spcAft>
              <a:buClr>
                <a:schemeClr val="dk1"/>
              </a:buClr>
              <a:buSzPts val="1200"/>
              <a:buFont typeface="Arial"/>
              <a:buChar char="•"/>
            </a:pPr>
            <a:r>
              <a:rPr lang="en-US"/>
              <a:t>To help you improve your performance, you’ll need to find a mentor. Think about which adults in your family, 4-H club, or community could help you. Make a list of these people and put them in order of who you want to ask first.</a:t>
            </a: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p:txBody>
      </p:sp>
      <p:sp>
        <p:nvSpPr>
          <p:cNvPr id="152" name="Google Shape;15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1"/>
              </a:buClr>
              <a:buSzPts val="1200"/>
              <a:buFont typeface="Arial"/>
              <a:buChar char="•"/>
            </a:pPr>
            <a:r>
              <a:rPr lang="en-US"/>
              <a:t>It’s time to put this into practice. Use the “Setting a Performance Goal for Your Horse” worksheet to map out your plan for taking your horse to the next level. </a:t>
            </a:r>
            <a:endParaRPr/>
          </a:p>
          <a:p>
            <a:pPr marL="285750" lvl="0" indent="-285750" algn="l" rtl="0">
              <a:spcBef>
                <a:spcPts val="0"/>
              </a:spcBef>
              <a:spcAft>
                <a:spcPts val="0"/>
              </a:spcAft>
              <a:buClr>
                <a:schemeClr val="dk1"/>
              </a:buClr>
              <a:buSzPts val="1200"/>
              <a:buFont typeface="Arial"/>
              <a:buChar char="•"/>
            </a:pPr>
            <a:r>
              <a:rPr lang="en-US"/>
              <a:t>It also asks you to find a mentor. Once you’ve identified someone, ask one of your 4-H leaders to help you reach out and start working with them.</a:t>
            </a:r>
            <a:endParaRPr/>
          </a:p>
          <a:p>
            <a:pPr marL="285750" lvl="0" indent="-285750" algn="l" rtl="0">
              <a:spcBef>
                <a:spcPts val="0"/>
              </a:spcBef>
              <a:spcAft>
                <a:spcPts val="0"/>
              </a:spcAft>
              <a:buClr>
                <a:schemeClr val="dk1"/>
              </a:buClr>
              <a:buSzPts val="1200"/>
              <a:buFont typeface="Arial"/>
              <a:buChar char="•"/>
            </a:pPr>
            <a:r>
              <a:rPr lang="en-US"/>
              <a:t>Remember – if you put in the time and don’t give up, you – and your horse – can and will be able to do this.</a:t>
            </a:r>
            <a:endParaRPr/>
          </a:p>
        </p:txBody>
      </p:sp>
      <p:sp>
        <p:nvSpPr>
          <p:cNvPr id="162" name="Google Shape;16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1"/>
              </a:buClr>
              <a:buSzPts val="1200"/>
              <a:buFont typeface="Arial"/>
              <a:buChar char="•"/>
            </a:pPr>
            <a:r>
              <a:rPr lang="en-US" sz="1200">
                <a:latin typeface="Calibri"/>
                <a:ea typeface="Calibri"/>
                <a:cs typeface="Calibri"/>
                <a:sym typeface="Calibri"/>
              </a:rPr>
              <a:t>Close your eyes and think of your next goal for your horse. What do you want your horse to be able to do that you don’t think it can do now? </a:t>
            </a:r>
            <a:endParaRPr/>
          </a:p>
          <a:p>
            <a:pPr marL="285750" lvl="0" indent="-285750" algn="l" rtl="0">
              <a:spcBef>
                <a:spcPts val="0"/>
              </a:spcBef>
              <a:spcAft>
                <a:spcPts val="0"/>
              </a:spcAft>
              <a:buClr>
                <a:schemeClr val="dk1"/>
              </a:buClr>
              <a:buSzPts val="1200"/>
              <a:buFont typeface="Arial"/>
              <a:buChar char="•"/>
            </a:pPr>
            <a:r>
              <a:rPr lang="en-US" sz="1200">
                <a:latin typeface="Calibri"/>
                <a:ea typeface="Calibri"/>
                <a:cs typeface="Calibri"/>
                <a:sym typeface="Calibri"/>
              </a:rPr>
              <a:t>What would it be like to tell someone that you are CONFIDENT your horse could do this? </a:t>
            </a:r>
            <a:endParaRPr/>
          </a:p>
          <a:p>
            <a:pPr marL="285750" lvl="0" indent="-285750" algn="l" rtl="0">
              <a:spcBef>
                <a:spcPts val="0"/>
              </a:spcBef>
              <a:spcAft>
                <a:spcPts val="0"/>
              </a:spcAft>
              <a:buClr>
                <a:schemeClr val="dk1"/>
              </a:buClr>
              <a:buSzPts val="1200"/>
              <a:buFont typeface="Arial"/>
              <a:buChar char="•"/>
            </a:pPr>
            <a:r>
              <a:rPr lang="en-US" sz="1200">
                <a:latin typeface="Calibri"/>
                <a:ea typeface="Calibri"/>
                <a:cs typeface="Calibri"/>
                <a:sym typeface="Calibri"/>
              </a:rPr>
              <a:t>When you hear that someone “looks confident,” you probably have an image in your mind of someone who looks sure of themselves.</a:t>
            </a:r>
            <a:endParaRPr/>
          </a:p>
          <a:p>
            <a:pPr marL="285750" lvl="0" indent="-285750" algn="l" rtl="0">
              <a:spcBef>
                <a:spcPts val="0"/>
              </a:spcBef>
              <a:spcAft>
                <a:spcPts val="0"/>
              </a:spcAft>
              <a:buClr>
                <a:schemeClr val="dk1"/>
              </a:buClr>
              <a:buSzPts val="1200"/>
              <a:buFont typeface="Arial"/>
              <a:buChar char="•"/>
            </a:pPr>
            <a:r>
              <a:rPr lang="en-US" sz="1200">
                <a:latin typeface="Calibri"/>
                <a:ea typeface="Calibri"/>
                <a:cs typeface="Calibri"/>
                <a:sym typeface="Calibri"/>
              </a:rPr>
              <a:t>But from experience, you probably know there’s a difference between trying to look confident and actually feeling confident.</a:t>
            </a:r>
            <a:endParaRPr/>
          </a:p>
          <a:p>
            <a:pPr marL="285750" lvl="0" indent="-285750" algn="l" rtl="0">
              <a:spcBef>
                <a:spcPts val="0"/>
              </a:spcBef>
              <a:spcAft>
                <a:spcPts val="0"/>
              </a:spcAft>
              <a:buClr>
                <a:schemeClr val="dk1"/>
              </a:buClr>
              <a:buSzPts val="1200"/>
              <a:buFont typeface="Arial"/>
              <a:buChar char="•"/>
            </a:pPr>
            <a:r>
              <a:rPr lang="en-US" sz="1200">
                <a:latin typeface="Calibri"/>
                <a:ea typeface="Calibri"/>
                <a:cs typeface="Calibri"/>
                <a:sym typeface="Calibri"/>
              </a:rPr>
              <a:t>Actually feeling confident isn’t about not projecting doubt or fear – it’s about feeling pretty sure that something’s going to go the way you want it. </a:t>
            </a:r>
            <a:endParaRPr/>
          </a:p>
          <a:p>
            <a:pPr marL="285750" lvl="0" indent="-285750" algn="l" rtl="0">
              <a:spcBef>
                <a:spcPts val="0"/>
              </a:spcBef>
              <a:spcAft>
                <a:spcPts val="0"/>
              </a:spcAft>
              <a:buClr>
                <a:schemeClr val="dk1"/>
              </a:buClr>
              <a:buSzPts val="1200"/>
              <a:buFont typeface="Arial"/>
              <a:buChar char="•"/>
            </a:pPr>
            <a:r>
              <a:rPr lang="en-US" sz="1200">
                <a:latin typeface="Calibri"/>
                <a:ea typeface="Calibri"/>
                <a:cs typeface="Calibri"/>
                <a:sym typeface="Calibri"/>
              </a:rPr>
              <a:t>And when you break it down, that actually comes from having the experience to know that what you try will be a success. And that doesn’t mean that you never failed – it actually means you failed and got beyond it!</a:t>
            </a:r>
            <a:endParaRPr/>
          </a:p>
        </p:txBody>
      </p:sp>
      <p:sp>
        <p:nvSpPr>
          <p:cNvPr id="74" name="Google Shape;7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1"/>
              </a:buClr>
              <a:buSzPts val="1200"/>
              <a:buFont typeface="Arial"/>
              <a:buChar char="•"/>
            </a:pPr>
            <a:r>
              <a:rPr lang="en-US"/>
              <a:t>Some</a:t>
            </a:r>
            <a:r>
              <a:rPr lang="en-US" sz="1200">
                <a:latin typeface="Calibri"/>
                <a:ea typeface="Calibri"/>
                <a:cs typeface="Calibri"/>
                <a:sym typeface="Calibri"/>
              </a:rPr>
              <a:t> people think that winning is the only point of competing, and if you don’t win, you didn’t get anything out of the competition.</a:t>
            </a:r>
            <a:endParaRPr/>
          </a:p>
          <a:p>
            <a:pPr marL="285750" lvl="0" indent="-285750" algn="l" rtl="0">
              <a:spcBef>
                <a:spcPts val="0"/>
              </a:spcBef>
              <a:spcAft>
                <a:spcPts val="0"/>
              </a:spcAft>
              <a:buClr>
                <a:schemeClr val="dk1"/>
              </a:buClr>
              <a:buSzPts val="1200"/>
              <a:buFont typeface="Arial"/>
              <a:buChar char="•"/>
            </a:pPr>
            <a:r>
              <a:rPr lang="en-US" sz="1200">
                <a:latin typeface="Calibri"/>
                <a:ea typeface="Calibri"/>
                <a:cs typeface="Calibri"/>
                <a:sym typeface="Calibri"/>
              </a:rPr>
              <a:t>However, the most reliable way to get better is to learn every time you compete or try. Look for progress, have a smaller goal. Maybe your horse finishes 15 seconds faster than last time. </a:t>
            </a:r>
            <a:endParaRPr/>
          </a:p>
          <a:p>
            <a:pPr marL="285750" lvl="0" indent="-285750" algn="l" rtl="0">
              <a:spcBef>
                <a:spcPts val="0"/>
              </a:spcBef>
              <a:spcAft>
                <a:spcPts val="0"/>
              </a:spcAft>
              <a:buClr>
                <a:schemeClr val="dk1"/>
              </a:buClr>
              <a:buSzPts val="1200"/>
              <a:buFont typeface="Arial"/>
              <a:buChar char="•"/>
            </a:pPr>
            <a:r>
              <a:rPr lang="en-US" sz="1200">
                <a:latin typeface="Calibri"/>
                <a:ea typeface="Calibri"/>
                <a:cs typeface="Calibri"/>
                <a:sym typeface="Calibri"/>
              </a:rPr>
              <a:t>Set your own goals and work on getting better. Move from one goal to the next.</a:t>
            </a:r>
            <a:endParaRPr/>
          </a:p>
          <a:p>
            <a:pPr marL="285750" lvl="0" indent="-285750" algn="l" rtl="0">
              <a:spcBef>
                <a:spcPts val="0"/>
              </a:spcBef>
              <a:spcAft>
                <a:spcPts val="0"/>
              </a:spcAft>
              <a:buClr>
                <a:schemeClr val="dk1"/>
              </a:buClr>
              <a:buSzPts val="1200"/>
              <a:buFont typeface="Arial"/>
              <a:buChar char="•"/>
            </a:pPr>
            <a:r>
              <a:rPr lang="en-US" sz="1200">
                <a:latin typeface="Calibri"/>
                <a:ea typeface="Calibri"/>
                <a:cs typeface="Calibri"/>
                <a:sym typeface="Calibri"/>
              </a:rPr>
              <a:t>As you accomplish these smaller goals – even if you don’t win the one overall prize – you see that you can improve. </a:t>
            </a:r>
            <a:endParaRPr/>
          </a:p>
          <a:p>
            <a:pPr marL="285750" lvl="0" indent="-285750" algn="l" rtl="0">
              <a:spcBef>
                <a:spcPts val="0"/>
              </a:spcBef>
              <a:spcAft>
                <a:spcPts val="0"/>
              </a:spcAft>
              <a:buClr>
                <a:schemeClr val="dk1"/>
              </a:buClr>
              <a:buSzPts val="1200"/>
              <a:buFont typeface="Arial"/>
              <a:buChar char="•"/>
            </a:pPr>
            <a:r>
              <a:rPr lang="en-US" sz="1200">
                <a:latin typeface="Calibri"/>
                <a:ea typeface="Calibri"/>
                <a:cs typeface="Calibri"/>
                <a:sym typeface="Calibri"/>
              </a:rPr>
              <a:t>This is what builds confidence.</a:t>
            </a:r>
            <a:endParaRPr/>
          </a:p>
          <a:p>
            <a:pPr marL="285750" lvl="0" indent="-285750" algn="l" rtl="0">
              <a:spcBef>
                <a:spcPts val="0"/>
              </a:spcBef>
              <a:spcAft>
                <a:spcPts val="0"/>
              </a:spcAft>
              <a:buClr>
                <a:schemeClr val="dk1"/>
              </a:buClr>
              <a:buSzPts val="1200"/>
              <a:buFont typeface="Arial"/>
              <a:buChar char="•"/>
            </a:pPr>
            <a:r>
              <a:rPr lang="en-US" sz="1200">
                <a:latin typeface="Calibri"/>
                <a:ea typeface="Calibri"/>
                <a:cs typeface="Calibri"/>
                <a:sym typeface="Calibri"/>
              </a:rPr>
              <a:t>This way of looking at things is also called the “growth mindset.” Let’s look at that a bit more. </a:t>
            </a:r>
            <a:endParaRPr/>
          </a:p>
        </p:txBody>
      </p:sp>
      <p:sp>
        <p:nvSpPr>
          <p:cNvPr id="82" name="Google Shape;8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Most of us are downright scared of failing. In fact, the fear or failure is probably the biggest obstacle to improving in almost any area of our life.</a:t>
            </a:r>
            <a:endParaRPr/>
          </a:p>
          <a:p>
            <a:pPr marL="171450" lvl="0" indent="-171450" algn="l" rtl="0">
              <a:spcBef>
                <a:spcPts val="0"/>
              </a:spcBef>
              <a:spcAft>
                <a:spcPts val="0"/>
              </a:spcAft>
              <a:buClr>
                <a:schemeClr val="dk1"/>
              </a:buClr>
              <a:buSzPts val="1200"/>
              <a:buFont typeface="Arial"/>
              <a:buChar char="•"/>
            </a:pPr>
            <a:r>
              <a:rPr lang="en-US"/>
              <a:t>To get over that, we need to change our mindset from a fixed mindset to a growth mindset.</a:t>
            </a:r>
            <a:endParaRPr/>
          </a:p>
          <a:p>
            <a:pPr marL="171450" lvl="0" indent="-171450" algn="l" rtl="0">
              <a:spcBef>
                <a:spcPts val="0"/>
              </a:spcBef>
              <a:spcAft>
                <a:spcPts val="0"/>
              </a:spcAft>
              <a:buClr>
                <a:schemeClr val="dk1"/>
              </a:buClr>
              <a:buSzPts val="1200"/>
              <a:buFont typeface="Arial"/>
              <a:buChar char="•"/>
            </a:pPr>
            <a:r>
              <a:rPr lang="en-US"/>
              <a:t>What is a mindset? It’s as term used to describe the way we think about </a:t>
            </a:r>
            <a:r>
              <a:rPr lang="en-US" b="1">
                <a:solidFill>
                  <a:schemeClr val="accent2"/>
                </a:solidFill>
              </a:rPr>
              <a:t>ability</a:t>
            </a:r>
            <a:r>
              <a:rPr lang="en-US"/>
              <a:t> and </a:t>
            </a:r>
            <a:r>
              <a:rPr lang="en-US" b="1">
                <a:solidFill>
                  <a:srgbClr val="10894A"/>
                </a:solidFill>
              </a:rPr>
              <a:t>talent</a:t>
            </a:r>
            <a:endParaRPr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b="0">
                <a:solidFill>
                  <a:schemeClr val="dk1"/>
                </a:solidFill>
                <a:latin typeface="Calibri"/>
                <a:ea typeface="Calibri"/>
                <a:cs typeface="Calibri"/>
                <a:sym typeface="Calibri"/>
              </a:rPr>
              <a:t>Researchers have found there are </a:t>
            </a:r>
            <a:r>
              <a:rPr lang="en-US" b="0">
                <a:solidFill>
                  <a:srgbClr val="595959"/>
                </a:solidFill>
                <a:latin typeface="Calibri"/>
                <a:ea typeface="Calibri"/>
                <a:cs typeface="Calibri"/>
                <a:sym typeface="Calibri"/>
              </a:rPr>
              <a:t>2 types of </a:t>
            </a:r>
            <a:r>
              <a:rPr lang="en-US">
                <a:solidFill>
                  <a:srgbClr val="595959"/>
                </a:solidFill>
                <a:latin typeface="Calibri"/>
                <a:ea typeface="Calibri"/>
                <a:cs typeface="Calibri"/>
                <a:sym typeface="Calibri"/>
              </a:rPr>
              <a:t>mindsets: </a:t>
            </a:r>
            <a:endParaRPr/>
          </a:p>
          <a:p>
            <a:pPr marL="628650" lvl="1" indent="-76200" algn="l" rtl="0">
              <a:spcBef>
                <a:spcPts val="0"/>
              </a:spcBef>
              <a:spcAft>
                <a:spcPts val="0"/>
              </a:spcAft>
              <a:buClr>
                <a:srgbClr val="595959"/>
              </a:buClr>
              <a:buSzPts val="1200"/>
              <a:buFont typeface="Arial"/>
              <a:buChar char="•"/>
            </a:pPr>
            <a:r>
              <a:rPr lang="en-US">
                <a:solidFill>
                  <a:srgbClr val="595959"/>
                </a:solidFill>
                <a:latin typeface="Calibri"/>
                <a:ea typeface="Calibri"/>
                <a:cs typeface="Calibri"/>
                <a:sym typeface="Calibri"/>
              </a:rPr>
              <a:t>A </a:t>
            </a:r>
            <a:r>
              <a:rPr lang="en-US" b="1">
                <a:solidFill>
                  <a:srgbClr val="595959"/>
                </a:solidFill>
                <a:latin typeface="Calibri"/>
                <a:ea typeface="Calibri"/>
                <a:cs typeface="Calibri"/>
                <a:sym typeface="Calibri"/>
              </a:rPr>
              <a:t>fixed mindset </a:t>
            </a:r>
            <a:r>
              <a:rPr lang="en-US">
                <a:solidFill>
                  <a:srgbClr val="595959"/>
                </a:solidFill>
                <a:latin typeface="Calibri"/>
                <a:ea typeface="Calibri"/>
                <a:cs typeface="Calibri"/>
                <a:sym typeface="Calibri"/>
              </a:rPr>
              <a:t>refers to the belief that you can’t change your abilities. You were born with certain skills, and that’s just the way you are. </a:t>
            </a:r>
            <a:endParaRPr/>
          </a:p>
          <a:p>
            <a:pPr marL="628650" lvl="1" indent="-76200" algn="l" rtl="0">
              <a:spcBef>
                <a:spcPts val="0"/>
              </a:spcBef>
              <a:spcAft>
                <a:spcPts val="0"/>
              </a:spcAft>
              <a:buClr>
                <a:srgbClr val="595959"/>
              </a:buClr>
              <a:buSzPts val="1200"/>
              <a:buFont typeface="Arial"/>
              <a:buChar char="•"/>
            </a:pPr>
            <a:r>
              <a:rPr lang="en-US">
                <a:solidFill>
                  <a:srgbClr val="595959"/>
                </a:solidFill>
                <a:latin typeface="Calibri"/>
                <a:ea typeface="Calibri"/>
                <a:cs typeface="Calibri"/>
                <a:sym typeface="Calibri"/>
              </a:rPr>
              <a:t>A </a:t>
            </a:r>
            <a:r>
              <a:rPr lang="en-US" b="1">
                <a:solidFill>
                  <a:srgbClr val="595959"/>
                </a:solidFill>
                <a:latin typeface="Calibri"/>
                <a:ea typeface="Calibri"/>
                <a:cs typeface="Calibri"/>
                <a:sym typeface="Calibri"/>
              </a:rPr>
              <a:t>growth mindset </a:t>
            </a:r>
            <a:r>
              <a:rPr lang="en-US">
                <a:solidFill>
                  <a:srgbClr val="595959"/>
                </a:solidFill>
                <a:latin typeface="Calibri"/>
                <a:ea typeface="Calibri"/>
                <a:cs typeface="Calibri"/>
                <a:sym typeface="Calibri"/>
              </a:rPr>
              <a:t>means that you believe you can improve at anything through practice. </a:t>
            </a:r>
            <a:endParaRPr/>
          </a:p>
        </p:txBody>
      </p:sp>
      <p:sp>
        <p:nvSpPr>
          <p:cNvPr id="103" name="Google Shape;10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595959"/>
              </a:buClr>
              <a:buSzPts val="1200"/>
              <a:buFont typeface="Arial"/>
              <a:buChar char="•"/>
            </a:pPr>
            <a:r>
              <a:rPr lang="en-US" sz="1200" b="0">
                <a:solidFill>
                  <a:srgbClr val="595959"/>
                </a:solidFill>
                <a:latin typeface="Calibri"/>
                <a:ea typeface="Calibri"/>
                <a:cs typeface="Calibri"/>
                <a:sym typeface="Calibri"/>
              </a:rPr>
              <a:t>Let’s look a bit more at “growth mindset.” The name comes from the fact that, no matter how much you know now, you can always learn more and “grow your brain”</a:t>
            </a:r>
            <a:endParaRPr/>
          </a:p>
          <a:p>
            <a:pPr marL="171450" marR="0" lvl="0" indent="-171450" algn="l" rtl="0">
              <a:lnSpc>
                <a:spcPct val="100000"/>
              </a:lnSpc>
              <a:spcBef>
                <a:spcPts val="0"/>
              </a:spcBef>
              <a:spcAft>
                <a:spcPts val="0"/>
              </a:spcAft>
              <a:buClr>
                <a:srgbClr val="595959"/>
              </a:buClr>
              <a:buSzPts val="1200"/>
              <a:buFont typeface="Arial"/>
              <a:buChar char="•"/>
            </a:pPr>
            <a:r>
              <a:rPr lang="en-US" sz="1200" b="0">
                <a:solidFill>
                  <a:srgbClr val="595959"/>
                </a:solidFill>
                <a:latin typeface="Calibri"/>
                <a:ea typeface="Calibri"/>
                <a:cs typeface="Calibri"/>
                <a:sym typeface="Calibri"/>
              </a:rPr>
              <a:t>In fact, your brain is just like a muscle: if you train it, it can grow. It all comes down to practice</a:t>
            </a:r>
            <a:endParaRPr sz="1000">
              <a:solidFill>
                <a:srgbClr val="000000"/>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a:p>
        </p:txBody>
      </p:sp>
      <p:sp>
        <p:nvSpPr>
          <p:cNvPr id="111" name="Google Shape;11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304800" algn="l" rtl="0">
              <a:spcBef>
                <a:spcPts val="0"/>
              </a:spcBef>
              <a:spcAft>
                <a:spcPts val="0"/>
              </a:spcAft>
              <a:buClr>
                <a:schemeClr val="dk1"/>
              </a:buClr>
              <a:buSzPts val="1200"/>
              <a:buFont typeface="Arial"/>
              <a:buChar char="•"/>
            </a:pPr>
            <a:r>
              <a:rPr lang="en-US"/>
              <a:t>What does it mean, practically, to have a growth mindset?</a:t>
            </a:r>
            <a:endParaRPr/>
          </a:p>
          <a:p>
            <a:pPr marL="342900" lvl="0" indent="-304800" algn="l" rtl="0">
              <a:spcBef>
                <a:spcPts val="0"/>
              </a:spcBef>
              <a:spcAft>
                <a:spcPts val="0"/>
              </a:spcAft>
              <a:buClr>
                <a:schemeClr val="dk1"/>
              </a:buClr>
              <a:buSzPts val="1200"/>
              <a:buFont typeface="Arial"/>
              <a:buChar char="•"/>
            </a:pPr>
            <a:r>
              <a:rPr lang="en-US"/>
              <a:t>It means that you don’t give up on learning when you encounter difficulties. If you don’t learn how to learn something new – driving a car, learning a new language, playing the guitar – easily, don’t say “I wasn’t born for this.” Instead, change your inner dialogue. </a:t>
            </a:r>
            <a:endParaRPr/>
          </a:p>
          <a:p>
            <a:pPr marL="342900" lvl="0" indent="-304800" algn="l" rtl="0">
              <a:spcBef>
                <a:spcPts val="0"/>
              </a:spcBef>
              <a:spcAft>
                <a:spcPts val="0"/>
              </a:spcAft>
              <a:buClr>
                <a:schemeClr val="dk1"/>
              </a:buClr>
              <a:buSzPts val="1200"/>
              <a:buFont typeface="Arial"/>
              <a:buChar char="•"/>
            </a:pPr>
            <a:r>
              <a:rPr lang="en-US"/>
              <a:t>You’ll see some examples here:</a:t>
            </a:r>
            <a:endParaRPr/>
          </a:p>
          <a:p>
            <a:pPr marL="800100" marR="0" lvl="1" indent="-304800" algn="l" rtl="0">
              <a:lnSpc>
                <a:spcPct val="100000"/>
              </a:lnSpc>
              <a:spcBef>
                <a:spcPts val="0"/>
              </a:spcBef>
              <a:spcAft>
                <a:spcPts val="0"/>
              </a:spcAft>
              <a:buClr>
                <a:schemeClr val="dk1"/>
              </a:buClr>
              <a:buSzPts val="1200"/>
              <a:buFont typeface="Arial"/>
              <a:buChar char="•"/>
            </a:pPr>
            <a:r>
              <a:rPr lang="en-US"/>
              <a:t>From </a:t>
            </a:r>
            <a:r>
              <a:rPr lang="en-US" u="none" strike="noStrike" cap="none">
                <a:solidFill>
                  <a:schemeClr val="dk1"/>
                </a:solidFill>
                <a:latin typeface="Calibri"/>
                <a:ea typeface="Calibri"/>
                <a:cs typeface="Calibri"/>
                <a:sym typeface="Calibri"/>
              </a:rPr>
              <a:t>“I can’t do this.” </a:t>
            </a:r>
            <a:r>
              <a:rPr lang="en-US"/>
              <a:t>to </a:t>
            </a:r>
            <a:r>
              <a:rPr lang="en-US" u="none" strike="noStrike" cap="none">
                <a:solidFill>
                  <a:srgbClr val="2F5496"/>
                </a:solidFill>
                <a:latin typeface="Calibri"/>
                <a:ea typeface="Calibri"/>
                <a:cs typeface="Calibri"/>
                <a:sym typeface="Calibri"/>
              </a:rPr>
              <a:t>“Let me try a different strategy.”</a:t>
            </a:r>
            <a:endParaRPr/>
          </a:p>
          <a:p>
            <a:pPr marL="800100" marR="0" lvl="1" indent="-304800" algn="l" rtl="0">
              <a:lnSpc>
                <a:spcPct val="100000"/>
              </a:lnSpc>
              <a:spcBef>
                <a:spcPts val="0"/>
              </a:spcBef>
              <a:spcAft>
                <a:spcPts val="0"/>
              </a:spcAft>
              <a:buClr>
                <a:schemeClr val="dk1"/>
              </a:buClr>
              <a:buSzPts val="1200"/>
              <a:buFont typeface="Arial"/>
              <a:buChar char="•"/>
            </a:pPr>
            <a:r>
              <a:rPr lang="en-US"/>
              <a:t>From </a:t>
            </a:r>
            <a:r>
              <a:rPr lang="en-US" u="none" strike="noStrike" cap="none">
                <a:solidFill>
                  <a:schemeClr val="dk1"/>
                </a:solidFill>
                <a:latin typeface="Calibri"/>
                <a:ea typeface="Calibri"/>
                <a:cs typeface="Calibri"/>
                <a:sym typeface="Calibri"/>
              </a:rPr>
              <a:t>“I made a mistake.” to </a:t>
            </a:r>
            <a:r>
              <a:rPr lang="en-US" u="none" strike="noStrike" cap="none">
                <a:solidFill>
                  <a:srgbClr val="2F5496"/>
                </a:solidFill>
                <a:latin typeface="Calibri"/>
                <a:ea typeface="Calibri"/>
                <a:cs typeface="Calibri"/>
                <a:sym typeface="Calibri"/>
              </a:rPr>
              <a:t>“That mistake will help me learn and improve.”</a:t>
            </a:r>
            <a:endParaRPr/>
          </a:p>
          <a:p>
            <a:pPr marL="800100" lvl="1" indent="-304800" algn="l" rtl="0">
              <a:spcBef>
                <a:spcPts val="0"/>
              </a:spcBef>
              <a:spcAft>
                <a:spcPts val="0"/>
              </a:spcAft>
              <a:buClr>
                <a:schemeClr val="dk1"/>
              </a:buClr>
              <a:buSzPts val="1200"/>
              <a:buFont typeface="Arial"/>
              <a:buChar char="•"/>
            </a:pPr>
            <a:r>
              <a:rPr lang="en-US"/>
              <a:t>From “</a:t>
            </a:r>
            <a:r>
              <a:rPr lang="en-US" u="none" strike="noStrike" cap="none">
                <a:solidFill>
                  <a:schemeClr val="dk1"/>
                </a:solidFill>
                <a:latin typeface="Calibri"/>
                <a:ea typeface="Calibri"/>
                <a:cs typeface="Calibri"/>
                <a:sym typeface="Calibri"/>
              </a:rPr>
              <a:t>This is too hard. I give up.</a:t>
            </a:r>
            <a:r>
              <a:rPr lang="en-US"/>
              <a:t>” to “</a:t>
            </a:r>
            <a:r>
              <a:rPr lang="en-US" u="none" strike="noStrike" cap="none">
                <a:solidFill>
                  <a:srgbClr val="2F5496"/>
                </a:solidFill>
                <a:latin typeface="Calibri"/>
                <a:ea typeface="Calibri"/>
                <a:cs typeface="Calibri"/>
                <a:sym typeface="Calibri"/>
              </a:rPr>
              <a:t>I can do this! It’s just going to take some time and effort.</a:t>
            </a:r>
            <a:r>
              <a:rPr lang="en-US"/>
              <a:t>”</a:t>
            </a:r>
            <a:endParaRPr/>
          </a:p>
          <a:p>
            <a:pPr marL="800100" marR="0" lvl="1" indent="-304800" algn="l" rtl="0">
              <a:lnSpc>
                <a:spcPct val="100000"/>
              </a:lnSpc>
              <a:spcBef>
                <a:spcPts val="0"/>
              </a:spcBef>
              <a:spcAft>
                <a:spcPts val="0"/>
              </a:spcAft>
              <a:buClr>
                <a:schemeClr val="dk1"/>
              </a:buClr>
              <a:buSzPts val="1200"/>
              <a:buFont typeface="Arial"/>
              <a:buChar char="•"/>
            </a:pPr>
            <a:r>
              <a:rPr lang="en-US"/>
              <a:t>From “</a:t>
            </a:r>
            <a:r>
              <a:rPr lang="en-US" u="none" strike="noStrike" cap="none">
                <a:solidFill>
                  <a:schemeClr val="dk1"/>
                </a:solidFill>
                <a:latin typeface="Calibri"/>
                <a:ea typeface="Calibri"/>
                <a:cs typeface="Calibri"/>
                <a:sym typeface="Calibri"/>
              </a:rPr>
              <a:t>Plan A didn’t work.</a:t>
            </a:r>
            <a:r>
              <a:rPr lang="en-US"/>
              <a:t>” to “</a:t>
            </a:r>
            <a:r>
              <a:rPr lang="en-US" u="none" strike="noStrike" cap="none">
                <a:solidFill>
                  <a:srgbClr val="2F5496"/>
                </a:solidFill>
                <a:latin typeface="Calibri"/>
                <a:ea typeface="Calibri"/>
                <a:cs typeface="Calibri"/>
                <a:sym typeface="Calibri"/>
              </a:rPr>
              <a:t>Good thing the alphabet has 25 letters beyond A.”</a:t>
            </a:r>
            <a:endParaRPr u="none" strike="noStrike" cap="none">
              <a:solidFill>
                <a:schemeClr val="dk1"/>
              </a:solidFill>
              <a:latin typeface="Calibri"/>
              <a:ea typeface="Calibri"/>
              <a:cs typeface="Calibri"/>
              <a:sym typeface="Calibri"/>
            </a:endParaRPr>
          </a:p>
        </p:txBody>
      </p:sp>
      <p:sp>
        <p:nvSpPr>
          <p:cNvPr id="119" name="Google Shape;11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This might all sound really hard. Can you really just change your mindset to do something that doesn’t seem possible?</a:t>
            </a:r>
            <a:endParaRPr/>
          </a:p>
          <a:p>
            <a:pPr marL="171450" lvl="0" indent="-171450" algn="l" rtl="0">
              <a:spcBef>
                <a:spcPts val="0"/>
              </a:spcBef>
              <a:spcAft>
                <a:spcPts val="0"/>
              </a:spcAft>
              <a:buClr>
                <a:schemeClr val="dk1"/>
              </a:buClr>
              <a:buSzPts val="1200"/>
              <a:buFont typeface="Arial"/>
              <a:buChar char="•"/>
            </a:pPr>
            <a:r>
              <a:rPr lang="en-US"/>
              <a:t>Well, yes you can! Think of some of the things you’ve learned already in life. Reading is a really difficult skill. You learned it. There are probably lots of other really tricky things you already know: riding a bike, building something, etc. Think about these and how you pushed through to learn them.</a:t>
            </a:r>
            <a:endParaRPr/>
          </a:p>
          <a:p>
            <a:pPr marL="171450" lvl="0" indent="-171450" algn="l" rtl="0">
              <a:spcBef>
                <a:spcPts val="0"/>
              </a:spcBef>
              <a:spcAft>
                <a:spcPts val="0"/>
              </a:spcAft>
              <a:buClr>
                <a:schemeClr val="dk1"/>
              </a:buClr>
              <a:buSzPts val="1200"/>
              <a:buFont typeface="Arial"/>
              <a:buChar char="•"/>
            </a:pPr>
            <a:r>
              <a:rPr lang="en-US"/>
              <a:t>Here’s an example of how you can apply lessons from past skills to future challenges.</a:t>
            </a:r>
            <a:endParaRPr/>
          </a:p>
          <a:p>
            <a:pPr marL="171450" lvl="0" indent="-171450" algn="l" rtl="0">
              <a:spcBef>
                <a:spcPts val="0"/>
              </a:spcBef>
              <a:spcAft>
                <a:spcPts val="0"/>
              </a:spcAft>
              <a:buClr>
                <a:schemeClr val="dk1"/>
              </a:buClr>
              <a:buSzPts val="1200"/>
              <a:buFont typeface="Arial"/>
              <a:buChar char="•"/>
            </a:pPr>
            <a:r>
              <a:rPr lang="en-US"/>
              <a:t>After this video, you’ll do something similar to think about how to apply a past lesson to one involving your horse.</a:t>
            </a:r>
            <a:endParaRPr/>
          </a:p>
        </p:txBody>
      </p:sp>
      <p:sp>
        <p:nvSpPr>
          <p:cNvPr id="127" name="Google Shape;12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a:t>What’s all this mean for improving your horse’s performance?</a:t>
            </a:r>
            <a:endParaRPr/>
          </a:p>
          <a:p>
            <a:pPr marL="171450" marR="0" lvl="0" indent="-171450" algn="l" rtl="0">
              <a:lnSpc>
                <a:spcPct val="100000"/>
              </a:lnSpc>
              <a:spcBef>
                <a:spcPts val="0"/>
              </a:spcBef>
              <a:spcAft>
                <a:spcPts val="0"/>
              </a:spcAft>
              <a:buClr>
                <a:schemeClr val="dk1"/>
              </a:buClr>
              <a:buSzPts val="1200"/>
              <a:buFont typeface="Arial"/>
              <a:buChar char="•"/>
            </a:pPr>
            <a:r>
              <a:rPr lang="en-US"/>
              <a:t>Basically, you just need to put in the time to practice – and don’t give up when you run into the inevitable struggle or downturn</a:t>
            </a:r>
            <a:endParaRPr/>
          </a:p>
          <a:p>
            <a:pPr marL="171450" marR="0" lvl="0" indent="-171450" algn="l" rtl="0">
              <a:lnSpc>
                <a:spcPct val="100000"/>
              </a:lnSpc>
              <a:spcBef>
                <a:spcPts val="0"/>
              </a:spcBef>
              <a:spcAft>
                <a:spcPts val="0"/>
              </a:spcAft>
              <a:buClr>
                <a:schemeClr val="dk1"/>
              </a:buClr>
              <a:buSzPts val="1200"/>
              <a:buFont typeface="Arial"/>
              <a:buChar char="•"/>
            </a:pPr>
            <a:r>
              <a:rPr lang="en-US"/>
              <a:t>Having a good mentor or coach also helps you learn from your mistakes faster – we’ll get to this in a moment</a:t>
            </a:r>
            <a:endParaRPr/>
          </a:p>
          <a:p>
            <a:pPr marL="0" marR="0" lvl="0" indent="0" algn="l" rtl="0">
              <a:lnSpc>
                <a:spcPct val="100000"/>
              </a:lnSpc>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p:txBody>
      </p:sp>
      <p:sp>
        <p:nvSpPr>
          <p:cNvPr id="135" name="Google Shape;1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a:t>How much time do you need to practice?</a:t>
            </a:r>
            <a:endParaRPr/>
          </a:p>
          <a:p>
            <a:pPr marL="171450" marR="0" lvl="0" indent="-171450" algn="l" rtl="0">
              <a:lnSpc>
                <a:spcPct val="100000"/>
              </a:lnSpc>
              <a:spcBef>
                <a:spcPts val="0"/>
              </a:spcBef>
              <a:spcAft>
                <a:spcPts val="0"/>
              </a:spcAft>
              <a:buClr>
                <a:schemeClr val="dk1"/>
              </a:buClr>
              <a:buSzPts val="1200"/>
              <a:buFont typeface="Arial"/>
              <a:buChar char="•"/>
            </a:pPr>
            <a:r>
              <a:rPr lang="en-US"/>
              <a:t>Author Josh Kaufman says that with 20 hours, you can learn the basics of any skill</a:t>
            </a:r>
            <a:endParaRPr/>
          </a:p>
          <a:p>
            <a:pPr marL="171450" marR="0" lvl="0" indent="-171450" algn="l" rtl="0">
              <a:lnSpc>
                <a:spcPct val="100000"/>
              </a:lnSpc>
              <a:spcBef>
                <a:spcPts val="0"/>
              </a:spcBef>
              <a:spcAft>
                <a:spcPts val="0"/>
              </a:spcAft>
              <a:buClr>
                <a:schemeClr val="dk1"/>
              </a:buClr>
              <a:buSzPts val="1200"/>
              <a:buFont typeface="Arial"/>
              <a:buChar char="•"/>
            </a:pPr>
            <a:r>
              <a:rPr lang="en-US" b="0"/>
              <a:t>In a speech he gave called </a:t>
            </a:r>
            <a:r>
              <a:rPr lang="en-US" b="1"/>
              <a:t>“</a:t>
            </a:r>
            <a:r>
              <a:rPr lang="en-US" b="1" i="0">
                <a:solidFill>
                  <a:srgbClr val="0F0F0F"/>
                </a:solidFill>
                <a:latin typeface="Arial"/>
                <a:ea typeface="Arial"/>
                <a:cs typeface="Arial"/>
                <a:sym typeface="Arial"/>
              </a:rPr>
              <a:t>The first 20 hours: how to learn anything,“ </a:t>
            </a:r>
            <a:r>
              <a:rPr lang="en-US" b="0" i="0">
                <a:solidFill>
                  <a:srgbClr val="0F0F0F"/>
                </a:solidFill>
                <a:latin typeface="Arial"/>
                <a:ea typeface="Arial"/>
                <a:cs typeface="Arial"/>
                <a:sym typeface="Arial"/>
              </a:rPr>
              <a:t>he stated that committing to a new skill for 20 hours ensures that you’ll make it past the inevitable setbacks and failures that will tempt you to quit</a:t>
            </a:r>
            <a:endParaRPr/>
          </a:p>
          <a:p>
            <a:pPr marL="171450" marR="0" lvl="0" indent="-171450" algn="l" rtl="0">
              <a:lnSpc>
                <a:spcPct val="100000"/>
              </a:lnSpc>
              <a:spcBef>
                <a:spcPts val="0"/>
              </a:spcBef>
              <a:spcAft>
                <a:spcPts val="0"/>
              </a:spcAft>
              <a:buClr>
                <a:srgbClr val="0F0F0F"/>
              </a:buClr>
              <a:buSzPts val="1200"/>
              <a:buFont typeface="Arial"/>
              <a:buChar char="•"/>
            </a:pPr>
            <a:r>
              <a:rPr lang="en-US" b="0" i="0">
                <a:solidFill>
                  <a:srgbClr val="0F0F0F"/>
                </a:solidFill>
                <a:latin typeface="Arial"/>
                <a:ea typeface="Arial"/>
                <a:cs typeface="Arial"/>
                <a:sym typeface="Arial"/>
              </a:rPr>
              <a:t>So when you are taking on a new challenge, try this: commit to keep going for at least 20 hours. If you can’t learn the basics in that time, you can stop. But the chances are high that you can do it with that time through the power of practice and learning from your failures</a:t>
            </a:r>
            <a:endParaRPr b="0"/>
          </a:p>
        </p:txBody>
      </p:sp>
      <p:sp>
        <p:nvSpPr>
          <p:cNvPr id="144" name="Google Shape;14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13"/>
          <p:cNvSpPr txBox="1">
            <a:spLocks noGrp="1"/>
          </p:cNvSpPr>
          <p:nvPr>
            <p:ph type="ctrTitle"/>
          </p:nvPr>
        </p:nvSpPr>
        <p:spPr>
          <a:xfrm>
            <a:off x="5385915" y="1122362"/>
            <a:ext cx="5533292" cy="242470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3"/>
          <p:cNvSpPr txBox="1">
            <a:spLocks noGrp="1"/>
          </p:cNvSpPr>
          <p:nvPr>
            <p:ph type="subTitle" idx="1"/>
          </p:nvPr>
        </p:nvSpPr>
        <p:spPr>
          <a:xfrm>
            <a:off x="5385915" y="3602038"/>
            <a:ext cx="5533291" cy="168149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9" name="Google Shape;19;p13" descr="Shape&#10;&#10;Description automatically generated with medium confidence"/>
          <p:cNvPicPr preferRelativeResize="0"/>
          <p:nvPr/>
        </p:nvPicPr>
        <p:blipFill rotWithShape="1">
          <a:blip r:embed="rId2">
            <a:alphaModFix/>
          </a:blip>
          <a:srcRect/>
          <a:stretch/>
        </p:blipFill>
        <p:spPr>
          <a:xfrm>
            <a:off x="9431079" y="6026062"/>
            <a:ext cx="2641639" cy="698510"/>
          </a:xfrm>
          <a:prstGeom prst="rect">
            <a:avLst/>
          </a:prstGeom>
          <a:noFill/>
          <a:ln>
            <a:noFill/>
          </a:ln>
        </p:spPr>
      </p:pic>
      <p:sp>
        <p:nvSpPr>
          <p:cNvPr id="20" name="Google Shape;20;p13"/>
          <p:cNvSpPr/>
          <p:nvPr/>
        </p:nvSpPr>
        <p:spPr>
          <a:xfrm>
            <a:off x="1308844" y="9128"/>
            <a:ext cx="3387263" cy="3686149"/>
          </a:xfrm>
          <a:custGeom>
            <a:avLst/>
            <a:gdLst/>
            <a:ahLst/>
            <a:cxnLst/>
            <a:rect l="l" t="t" r="r" b="b"/>
            <a:pathLst>
              <a:path w="3052482" h="3321424" extrusionOk="0">
                <a:moveTo>
                  <a:pt x="0" y="0"/>
                </a:moveTo>
                <a:lnTo>
                  <a:pt x="954741" y="0"/>
                </a:lnTo>
                <a:lnTo>
                  <a:pt x="3052482" y="3321424"/>
                </a:lnTo>
                <a:lnTo>
                  <a:pt x="2124635" y="3321424"/>
                </a:lnTo>
                <a:lnTo>
                  <a:pt x="0" y="0"/>
                </a:lnTo>
                <a:close/>
              </a:path>
            </a:pathLst>
          </a:custGeom>
          <a:solidFill>
            <a:srgbClr val="CFCFD0"/>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13"/>
          <p:cNvSpPr/>
          <p:nvPr/>
        </p:nvSpPr>
        <p:spPr>
          <a:xfrm rot="10800000">
            <a:off x="2262505" y="3118191"/>
            <a:ext cx="3387263" cy="3744128"/>
          </a:xfrm>
          <a:custGeom>
            <a:avLst/>
            <a:gdLst/>
            <a:ahLst/>
            <a:cxnLst/>
            <a:rect l="l" t="t" r="r" b="b"/>
            <a:pathLst>
              <a:path w="3052482" h="3321424" extrusionOk="0">
                <a:moveTo>
                  <a:pt x="0" y="0"/>
                </a:moveTo>
                <a:lnTo>
                  <a:pt x="954741" y="0"/>
                </a:lnTo>
                <a:lnTo>
                  <a:pt x="3052482" y="3321424"/>
                </a:lnTo>
                <a:lnTo>
                  <a:pt x="2124635" y="3321424"/>
                </a:lnTo>
                <a:lnTo>
                  <a:pt x="0" y="0"/>
                </a:lnTo>
                <a:close/>
              </a:path>
            </a:pathLst>
          </a:custGeom>
          <a:solidFill>
            <a:srgbClr val="31B8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13"/>
          <p:cNvSpPr/>
          <p:nvPr/>
        </p:nvSpPr>
        <p:spPr>
          <a:xfrm>
            <a:off x="0" y="10633"/>
            <a:ext cx="4593265" cy="6847367"/>
          </a:xfrm>
          <a:custGeom>
            <a:avLst/>
            <a:gdLst/>
            <a:ahLst/>
            <a:cxnLst/>
            <a:rect l="l" t="t" r="r" b="b"/>
            <a:pathLst>
              <a:path w="4593265" h="6847367" extrusionOk="0">
                <a:moveTo>
                  <a:pt x="4593265" y="6847367"/>
                </a:moveTo>
                <a:lnTo>
                  <a:pt x="318977" y="0"/>
                </a:lnTo>
                <a:lnTo>
                  <a:pt x="0" y="0"/>
                </a:lnTo>
                <a:lnTo>
                  <a:pt x="0" y="6847367"/>
                </a:lnTo>
                <a:lnTo>
                  <a:pt x="4593265" y="6847367"/>
                </a:lnTo>
                <a:close/>
              </a:path>
            </a:pathLst>
          </a:custGeom>
          <a:solidFill>
            <a:srgbClr val="5761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2"/>
          <p:cNvSpPr>
            <a:spLocks noGrp="1"/>
          </p:cNvSpPr>
          <p:nvPr>
            <p:ph type="pic" idx="2"/>
          </p:nvPr>
        </p:nvSpPr>
        <p:spPr>
          <a:xfrm>
            <a:off x="5183188" y="987425"/>
            <a:ext cx="6172200" cy="4873625"/>
          </a:xfrm>
          <a:prstGeom prst="rect">
            <a:avLst/>
          </a:prstGeom>
          <a:noFill/>
          <a:ln>
            <a:noFill/>
          </a:ln>
        </p:spPr>
      </p:sp>
      <p:sp>
        <p:nvSpPr>
          <p:cNvPr id="58" name="Google Shape;5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9"/>
        <p:cNvGrpSpPr/>
        <p:nvPr/>
      </p:nvGrpSpPr>
      <p:grpSpPr>
        <a:xfrm>
          <a:off x="0" y="0"/>
          <a:ext cx="0" cy="0"/>
          <a:chOff x="0" y="0"/>
          <a:chExt cx="0" cy="0"/>
        </a:xfrm>
      </p:grpSpPr>
      <p:sp>
        <p:nvSpPr>
          <p:cNvPr id="60" name="Google Shape;6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2"/>
        <p:cNvGrpSpPr/>
        <p:nvPr/>
      </p:nvGrpSpPr>
      <p:grpSpPr>
        <a:xfrm>
          <a:off x="0" y="0"/>
          <a:ext cx="0" cy="0"/>
          <a:chOff x="0" y="0"/>
          <a:chExt cx="0" cy="0"/>
        </a:xfrm>
      </p:grpSpPr>
      <p:sp>
        <p:nvSpPr>
          <p:cNvPr id="63" name="Google Shape;63;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ur Portfolio 01">
  <p:cSld name="Our Portfolio 01">
    <p:spTree>
      <p:nvGrpSpPr>
        <p:cNvPr id="1" name="Shape 23"/>
        <p:cNvGrpSpPr/>
        <p:nvPr/>
      </p:nvGrpSpPr>
      <p:grpSpPr>
        <a:xfrm>
          <a:off x="0" y="0"/>
          <a:ext cx="0" cy="0"/>
          <a:chOff x="0" y="0"/>
          <a:chExt cx="0" cy="0"/>
        </a:xfrm>
      </p:grpSpPr>
      <p:sp>
        <p:nvSpPr>
          <p:cNvPr id="24" name="Google Shape;24;p14"/>
          <p:cNvSpPr txBox="1">
            <a:spLocks noGrp="1"/>
          </p:cNvSpPr>
          <p:nvPr>
            <p:ph type="body" idx="1"/>
          </p:nvPr>
        </p:nvSpPr>
        <p:spPr>
          <a:xfrm>
            <a:off x="778937" y="767788"/>
            <a:ext cx="10604500" cy="5110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accent1"/>
              </a:buClr>
              <a:buSzPts val="2933"/>
              <a:buNone/>
              <a:defRPr sz="2933" b="0" cap="none">
                <a:solidFill>
                  <a:schemeClr val="accent1"/>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4"/>
          <p:cNvSpPr txBox="1">
            <a:spLocks noGrp="1"/>
          </p:cNvSpPr>
          <p:nvPr>
            <p:ph type="body" idx="2"/>
          </p:nvPr>
        </p:nvSpPr>
        <p:spPr>
          <a:xfrm>
            <a:off x="791635" y="1278801"/>
            <a:ext cx="10604500" cy="188459"/>
          </a:xfrm>
          <a:prstGeom prst="rect">
            <a:avLst/>
          </a:prstGeom>
          <a:noFill/>
          <a:ln>
            <a:noFill/>
          </a:ln>
        </p:spPr>
        <p:txBody>
          <a:bodyPr spcFirstLastPara="1" wrap="square" lIns="0" tIns="0" rIns="0" bIns="0" anchor="t" anchorCtr="0">
            <a:normAutofit/>
          </a:bodyPr>
          <a:lstStyle>
            <a:lvl1pPr marL="457200" lvl="0" indent="-228600" algn="l">
              <a:lnSpc>
                <a:spcPct val="133333"/>
              </a:lnSpc>
              <a:spcBef>
                <a:spcPts val="0"/>
              </a:spcBef>
              <a:spcAft>
                <a:spcPts val="0"/>
              </a:spcAft>
              <a:buClr>
                <a:schemeClr val="accent4"/>
              </a:buClr>
              <a:buSzPts val="1200"/>
              <a:buNone/>
              <a:defRPr sz="1200" b="0" cap="none">
                <a:solidFill>
                  <a:schemeClr val="accent4"/>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6" name="Google Shape;26;p14"/>
          <p:cNvCxnSpPr/>
          <p:nvPr/>
        </p:nvCxnSpPr>
        <p:spPr>
          <a:xfrm>
            <a:off x="791633" y="656089"/>
            <a:ext cx="1219200" cy="0"/>
          </a:xfrm>
          <a:prstGeom prst="straightConnector1">
            <a:avLst/>
          </a:prstGeom>
          <a:noFill/>
          <a:ln w="28575" cap="flat" cmpd="sng">
            <a:solidFill>
              <a:schemeClr val="accent2"/>
            </a:solidFill>
            <a:prstDash val="solid"/>
            <a:miter lim="800000"/>
            <a:headEnd type="none" w="sm" len="sm"/>
            <a:tailEnd type="none" w="sm" len="sm"/>
          </a:ln>
        </p:spPr>
      </p:cxnSp>
      <p:sp>
        <p:nvSpPr>
          <p:cNvPr id="27" name="Google Shape;27;p14"/>
          <p:cNvSpPr>
            <a:spLocks noGrp="1"/>
          </p:cNvSpPr>
          <p:nvPr>
            <p:ph type="pic" idx="3"/>
          </p:nvPr>
        </p:nvSpPr>
        <p:spPr>
          <a:xfrm>
            <a:off x="791634" y="2057400"/>
            <a:ext cx="5094817" cy="3657600"/>
          </a:xfrm>
          <a:prstGeom prst="rect">
            <a:avLst/>
          </a:prstGeom>
          <a:noFill/>
          <a:ln>
            <a:noFill/>
          </a:ln>
        </p:spPr>
      </p:sp>
      <p:sp>
        <p:nvSpPr>
          <p:cNvPr id="28" name="Google Shape;28;p14"/>
          <p:cNvSpPr>
            <a:spLocks noGrp="1"/>
          </p:cNvSpPr>
          <p:nvPr>
            <p:ph type="pic" idx="4"/>
          </p:nvPr>
        </p:nvSpPr>
        <p:spPr>
          <a:xfrm>
            <a:off x="6301320" y="2057400"/>
            <a:ext cx="5094817" cy="3657600"/>
          </a:xfrm>
          <a:prstGeom prst="rect">
            <a:avLst/>
          </a:prstGeom>
          <a:noFill/>
          <a:ln>
            <a:noFill/>
          </a:ln>
        </p:spPr>
      </p:sp>
    </p:spTree>
  </p:cSld>
  <p:clrMapOvr>
    <a:masterClrMapping/>
  </p:clrMapOvr>
  <p:transition spd="slow">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5">
          <p15:clr>
            <a:srgbClr val="FBAE40"/>
          </p15:clr>
        </p15:guide>
        <p15:guide id="4" orient="horz" pos="306">
          <p15:clr>
            <a:srgbClr val="FBAE40"/>
          </p15:clr>
        </p15:guide>
        <p15:guide id="5" orient="horz" pos="9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2"/>
        <p:cNvGrpSpPr/>
        <p:nvPr/>
      </p:nvGrpSpPr>
      <p:grpSpPr>
        <a:xfrm>
          <a:off x="0" y="0"/>
          <a:ext cx="0" cy="0"/>
          <a:chOff x="0" y="0"/>
          <a:chExt cx="0" cy="0"/>
        </a:xfrm>
      </p:grpSpPr>
      <p:sp>
        <p:nvSpPr>
          <p:cNvPr id="33" name="Google Shape;33;p16"/>
          <p:cNvSpPr/>
          <p:nvPr/>
        </p:nvSpPr>
        <p:spPr>
          <a:xfrm>
            <a:off x="0" y="1279794"/>
            <a:ext cx="12192000" cy="4732774"/>
          </a:xfrm>
          <a:prstGeom prst="rect">
            <a:avLst/>
          </a:prstGeom>
          <a:solidFill>
            <a:srgbClr val="30B8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16"/>
          <p:cNvSpPr txBox="1">
            <a:spLocks noGrp="1"/>
          </p:cNvSpPr>
          <p:nvPr>
            <p:ph type="title"/>
          </p:nvPr>
        </p:nvSpPr>
        <p:spPr>
          <a:xfrm>
            <a:off x="831850" y="1538918"/>
            <a:ext cx="10515600" cy="285273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1850" y="3647441"/>
            <a:ext cx="10515600" cy="227139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00000"/>
              </a:buClr>
              <a:buSzPts val="2400"/>
              <a:buNone/>
              <a:defRPr sz="2400">
                <a:solidFill>
                  <a:srgbClr val="000000"/>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36" name="Google Shape;36;p16" descr="Shape&#10;&#10;Description automatically generated with medium confidence"/>
          <p:cNvPicPr preferRelativeResize="0"/>
          <p:nvPr/>
        </p:nvPicPr>
        <p:blipFill rotWithShape="1">
          <a:blip r:embed="rId2">
            <a:alphaModFix/>
          </a:blip>
          <a:srcRect/>
          <a:stretch/>
        </p:blipFill>
        <p:spPr>
          <a:xfrm>
            <a:off x="9431079" y="6119298"/>
            <a:ext cx="2641639" cy="698510"/>
          </a:xfrm>
          <a:prstGeom prst="rect">
            <a:avLst/>
          </a:prstGeom>
          <a:noFill/>
          <a:ln>
            <a:noFill/>
          </a:ln>
        </p:spPr>
      </p:pic>
      <p:sp>
        <p:nvSpPr>
          <p:cNvPr id="37" name="Google Shape;37;p16"/>
          <p:cNvSpPr/>
          <p:nvPr/>
        </p:nvSpPr>
        <p:spPr>
          <a:xfrm>
            <a:off x="0" y="673240"/>
            <a:ext cx="12192000" cy="606554"/>
          </a:xfrm>
          <a:prstGeom prst="rect">
            <a:avLst/>
          </a:prstGeom>
          <a:solidFill>
            <a:srgbClr val="CFCFD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3" name="Google Shape;13;p12" descr="Shape&#10;&#10;Description automatically generated with medium confidence"/>
          <p:cNvPicPr preferRelativeResize="0"/>
          <p:nvPr/>
        </p:nvPicPr>
        <p:blipFill rotWithShape="1">
          <a:blip r:embed="rId14">
            <a:alphaModFix/>
          </a:blip>
          <a:srcRect/>
          <a:stretch/>
        </p:blipFill>
        <p:spPr>
          <a:xfrm>
            <a:off x="9507829" y="6219736"/>
            <a:ext cx="2641639" cy="698510"/>
          </a:xfrm>
          <a:prstGeom prst="rect">
            <a:avLst/>
          </a:prstGeom>
          <a:noFill/>
          <a:ln>
            <a:noFill/>
          </a:ln>
        </p:spPr>
      </p:pic>
      <p:sp>
        <p:nvSpPr>
          <p:cNvPr id="14" name="Google Shape;14;p12"/>
          <p:cNvSpPr/>
          <p:nvPr/>
        </p:nvSpPr>
        <p:spPr>
          <a:xfrm>
            <a:off x="2569491" y="6270920"/>
            <a:ext cx="6964326" cy="616689"/>
          </a:xfrm>
          <a:custGeom>
            <a:avLst/>
            <a:gdLst/>
            <a:ahLst/>
            <a:cxnLst/>
            <a:rect l="l" t="t" r="r" b="b"/>
            <a:pathLst>
              <a:path w="6964326" h="616689" extrusionOk="0">
                <a:moveTo>
                  <a:pt x="0" y="584791"/>
                </a:moveTo>
                <a:lnTo>
                  <a:pt x="584791" y="0"/>
                </a:lnTo>
                <a:lnTo>
                  <a:pt x="6964326" y="0"/>
                </a:lnTo>
                <a:lnTo>
                  <a:pt x="6347637" y="616689"/>
                </a:lnTo>
                <a:lnTo>
                  <a:pt x="0" y="584791"/>
                </a:lnTo>
                <a:close/>
              </a:path>
            </a:pathLst>
          </a:custGeom>
          <a:solidFill>
            <a:srgbClr val="31B8DC"/>
          </a:solidFill>
          <a:ln w="12700" cap="flat" cmpd="sng">
            <a:solidFill>
              <a:srgbClr val="31B8D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12"/>
          <p:cNvSpPr/>
          <p:nvPr/>
        </p:nvSpPr>
        <p:spPr>
          <a:xfrm>
            <a:off x="-32963" y="6260760"/>
            <a:ext cx="3093366" cy="626849"/>
          </a:xfrm>
          <a:custGeom>
            <a:avLst/>
            <a:gdLst/>
            <a:ahLst/>
            <a:cxnLst/>
            <a:rect l="l" t="t" r="r" b="b"/>
            <a:pathLst>
              <a:path w="3093366" h="626849" extrusionOk="0">
                <a:moveTo>
                  <a:pt x="0" y="615271"/>
                </a:moveTo>
                <a:cubicBezTo>
                  <a:pt x="1890" y="410181"/>
                  <a:pt x="3781" y="205090"/>
                  <a:pt x="5671" y="0"/>
                </a:cubicBezTo>
                <a:lnTo>
                  <a:pt x="3093366" y="10160"/>
                </a:lnTo>
                <a:lnTo>
                  <a:pt x="2476677" y="626849"/>
                </a:lnTo>
                <a:lnTo>
                  <a:pt x="0" y="615271"/>
                </a:lnTo>
                <a:close/>
              </a:path>
            </a:pathLst>
          </a:custGeom>
          <a:solidFill>
            <a:srgbClr val="576163"/>
          </a:solidFill>
          <a:ln w="12700" cap="flat" cmpd="sng">
            <a:solidFill>
              <a:srgbClr val="5761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M1CHPnZfFm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youtu.be/5MgBikgcWn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
          <p:cNvSpPr txBox="1">
            <a:spLocks noGrp="1"/>
          </p:cNvSpPr>
          <p:nvPr>
            <p:ph type="ctrTitle"/>
          </p:nvPr>
        </p:nvSpPr>
        <p:spPr>
          <a:xfrm>
            <a:off x="4479532" y="2043609"/>
            <a:ext cx="7189688" cy="242470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b="1"/>
              <a:t>HAVING CONFIDENCE IN YOUR HORSE’S PERFORMANCE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0"/>
          <p:cNvSpPr txBox="1">
            <a:spLocks noGrp="1"/>
          </p:cNvSpPr>
          <p:nvPr>
            <p:ph type="body" idx="1"/>
          </p:nvPr>
        </p:nvSpPr>
        <p:spPr>
          <a:xfrm>
            <a:off x="793750" y="754499"/>
            <a:ext cx="10604500" cy="51101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accent1"/>
              </a:buClr>
              <a:buSzPts val="2900"/>
              <a:buNone/>
            </a:pPr>
            <a:r>
              <a:rPr lang="en-US"/>
              <a:t>FINDING A MENTOR</a:t>
            </a:r>
            <a:endParaRPr/>
          </a:p>
        </p:txBody>
      </p:sp>
      <p:sp>
        <p:nvSpPr>
          <p:cNvPr id="155" name="Google Shape;155;p10"/>
          <p:cNvSpPr txBox="1"/>
          <p:nvPr/>
        </p:nvSpPr>
        <p:spPr>
          <a:xfrm>
            <a:off x="366514" y="5500196"/>
            <a:ext cx="431669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111111"/>
                </a:solidFill>
                <a:latin typeface="Arial"/>
                <a:ea typeface="Arial"/>
                <a:cs typeface="Arial"/>
                <a:sym typeface="Arial"/>
              </a:rPr>
              <a:t>Photo by Nguyen Thu Hoai on </a:t>
            </a:r>
            <a:r>
              <a:rPr lang="en-US" sz="1400" u="sng">
                <a:solidFill>
                  <a:srgbClr val="111111"/>
                </a:solidFill>
                <a:latin typeface="Arial"/>
                <a:ea typeface="Arial"/>
                <a:cs typeface="Arial"/>
                <a:sym typeface="Arial"/>
              </a:rPr>
              <a:t>Unsplash</a:t>
            </a:r>
            <a:endParaRPr u="sng"/>
          </a:p>
        </p:txBody>
      </p:sp>
      <p:sp>
        <p:nvSpPr>
          <p:cNvPr id="156" name="Google Shape;156;p10"/>
          <p:cNvSpPr txBox="1"/>
          <p:nvPr/>
        </p:nvSpPr>
        <p:spPr>
          <a:xfrm>
            <a:off x="6248142" y="5527122"/>
            <a:ext cx="415193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111111"/>
                </a:solidFill>
                <a:latin typeface="Arial"/>
                <a:ea typeface="Arial"/>
                <a:cs typeface="Arial"/>
                <a:sym typeface="Arial"/>
              </a:rPr>
              <a:t>Photo by </a:t>
            </a:r>
            <a:r>
              <a:rPr lang="en-US">
                <a:solidFill>
                  <a:srgbClr val="111111"/>
                </a:solidFill>
              </a:rPr>
              <a:t>National Western Stock Show</a:t>
            </a:r>
            <a:endParaRPr/>
          </a:p>
        </p:txBody>
      </p:sp>
      <p:pic>
        <p:nvPicPr>
          <p:cNvPr id="157" name="Google Shape;157;p10" descr="A picture containing person, outdoor, sky, clothing&#10;&#10;Description automatically generated"/>
          <p:cNvPicPr preferRelativeResize="0"/>
          <p:nvPr/>
        </p:nvPicPr>
        <p:blipFill rotWithShape="1">
          <a:blip r:embed="rId3">
            <a:alphaModFix/>
          </a:blip>
          <a:srcRect/>
          <a:stretch/>
        </p:blipFill>
        <p:spPr>
          <a:xfrm>
            <a:off x="453012" y="1621576"/>
            <a:ext cx="5556491" cy="3707222"/>
          </a:xfrm>
          <a:prstGeom prst="rect">
            <a:avLst/>
          </a:prstGeom>
          <a:noFill/>
          <a:ln>
            <a:noFill/>
          </a:ln>
        </p:spPr>
      </p:pic>
      <p:pic>
        <p:nvPicPr>
          <p:cNvPr id="158" name="Google Shape;158;p10"/>
          <p:cNvPicPr preferRelativeResize="0"/>
          <p:nvPr/>
        </p:nvPicPr>
        <p:blipFill>
          <a:blip r:embed="rId4">
            <a:alphaModFix/>
          </a:blip>
          <a:stretch>
            <a:fillRect/>
          </a:stretch>
        </p:blipFill>
        <p:spPr>
          <a:xfrm>
            <a:off x="6371450" y="1684576"/>
            <a:ext cx="5466338" cy="36442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1"/>
          <p:cNvSpPr txBox="1">
            <a:spLocks noGrp="1"/>
          </p:cNvSpPr>
          <p:nvPr>
            <p:ph type="body" idx="1"/>
          </p:nvPr>
        </p:nvSpPr>
        <p:spPr>
          <a:xfrm>
            <a:off x="793750" y="717429"/>
            <a:ext cx="4915072" cy="250768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accent1"/>
              </a:buClr>
              <a:buSzPts val="2900"/>
              <a:buNone/>
            </a:pPr>
            <a:r>
              <a:rPr lang="en-US"/>
              <a:t>NEXT STEPS</a:t>
            </a:r>
            <a:endParaRPr/>
          </a:p>
        </p:txBody>
      </p:sp>
      <p:sp>
        <p:nvSpPr>
          <p:cNvPr id="165" name="Google Shape;165;p11"/>
          <p:cNvSpPr txBox="1"/>
          <p:nvPr/>
        </p:nvSpPr>
        <p:spPr>
          <a:xfrm>
            <a:off x="9653719" y="5479580"/>
            <a:ext cx="253828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111111"/>
                </a:solidFill>
                <a:latin typeface="Arial"/>
                <a:ea typeface="Arial"/>
                <a:cs typeface="Arial"/>
                <a:sym typeface="Arial"/>
              </a:rPr>
              <a:t>Photo by Gene Devine on </a:t>
            </a:r>
            <a:r>
              <a:rPr lang="en-US" sz="1400" u="sng">
                <a:solidFill>
                  <a:srgbClr val="111111"/>
                </a:solidFill>
                <a:latin typeface="Arial"/>
                <a:ea typeface="Arial"/>
                <a:cs typeface="Arial"/>
                <a:sym typeface="Arial"/>
              </a:rPr>
              <a:t>Unsplash</a:t>
            </a:r>
            <a:endParaRPr u="sng"/>
          </a:p>
        </p:txBody>
      </p:sp>
      <p:pic>
        <p:nvPicPr>
          <p:cNvPr id="166" name="Google Shape;166;p11" descr="A group of horses running in a grassy field&#10;&#10;Description automatically generated with medium confidence"/>
          <p:cNvPicPr preferRelativeResize="0"/>
          <p:nvPr/>
        </p:nvPicPr>
        <p:blipFill rotWithShape="1">
          <a:blip r:embed="rId3">
            <a:alphaModFix/>
          </a:blip>
          <a:srcRect/>
          <a:stretch/>
        </p:blipFill>
        <p:spPr>
          <a:xfrm>
            <a:off x="3124030" y="861197"/>
            <a:ext cx="6419506" cy="51356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2"/>
          <p:cNvSpPr txBox="1">
            <a:spLocks noGrp="1"/>
          </p:cNvSpPr>
          <p:nvPr>
            <p:ph type="body" idx="1"/>
          </p:nvPr>
        </p:nvSpPr>
        <p:spPr>
          <a:xfrm>
            <a:off x="793750" y="754499"/>
            <a:ext cx="4915072" cy="250768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accent1"/>
              </a:buClr>
              <a:buSzPts val="2900"/>
              <a:buNone/>
            </a:pPr>
            <a:r>
              <a:rPr lang="en-US"/>
              <a:t>WHAT WOULD IT MEAN TO BE CONFIDENT IN YOUR HORSE?</a:t>
            </a:r>
            <a:endParaRPr/>
          </a:p>
        </p:txBody>
      </p:sp>
      <p:pic>
        <p:nvPicPr>
          <p:cNvPr id="77" name="Google Shape;77;p2" descr="A person riding a horse&#10;&#10;Description automatically generated"/>
          <p:cNvPicPr preferRelativeResize="0"/>
          <p:nvPr/>
        </p:nvPicPr>
        <p:blipFill rotWithShape="1">
          <a:blip r:embed="rId3">
            <a:alphaModFix/>
          </a:blip>
          <a:srcRect/>
          <a:stretch/>
        </p:blipFill>
        <p:spPr>
          <a:xfrm>
            <a:off x="5708822" y="451021"/>
            <a:ext cx="3748216" cy="5622325"/>
          </a:xfrm>
          <a:prstGeom prst="rect">
            <a:avLst/>
          </a:prstGeom>
          <a:noFill/>
          <a:ln>
            <a:noFill/>
          </a:ln>
        </p:spPr>
      </p:pic>
      <p:sp>
        <p:nvSpPr>
          <p:cNvPr id="78" name="Google Shape;78;p2"/>
          <p:cNvSpPr txBox="1"/>
          <p:nvPr/>
        </p:nvSpPr>
        <p:spPr>
          <a:xfrm>
            <a:off x="9543535" y="5550126"/>
            <a:ext cx="28008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a:solidFill>
                  <a:srgbClr val="111111"/>
                </a:solidFill>
                <a:latin typeface="Arial"/>
                <a:ea typeface="Arial"/>
                <a:cs typeface="Arial"/>
                <a:sym typeface="Arial"/>
              </a:rPr>
              <a:t>Photo by Christine Benton on </a:t>
            </a:r>
            <a:r>
              <a:rPr lang="en-US" sz="1400" b="0" i="0" u="sng" strike="noStrike" cap="none">
                <a:solidFill>
                  <a:srgbClr val="111111"/>
                </a:solidFill>
                <a:latin typeface="Arial"/>
                <a:ea typeface="Arial"/>
                <a:cs typeface="Arial"/>
                <a:sym typeface="Arial"/>
              </a:rPr>
              <a:t>Unsplash</a:t>
            </a:r>
            <a:endParaRPr u="sng"/>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a:spLocks noGrp="1"/>
          </p:cNvSpPr>
          <p:nvPr>
            <p:ph type="body" idx="1"/>
          </p:nvPr>
        </p:nvSpPr>
        <p:spPr>
          <a:xfrm>
            <a:off x="793749" y="754499"/>
            <a:ext cx="10450899" cy="250768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accent1"/>
              </a:buClr>
              <a:buSzPts val="2900"/>
              <a:buNone/>
            </a:pPr>
            <a:r>
              <a:rPr lang="en-US"/>
              <a:t>ONLY WINNING MATTERS VS. MAKING PROGRESS</a:t>
            </a:r>
            <a:endParaRPr/>
          </a:p>
        </p:txBody>
      </p:sp>
      <p:pic>
        <p:nvPicPr>
          <p:cNvPr id="85" name="Google Shape;85;p3" descr="A gold medal with red white and blue ribbons&#10;&#10;Description automatically generated with medium confidence"/>
          <p:cNvPicPr preferRelativeResize="0"/>
          <p:nvPr/>
        </p:nvPicPr>
        <p:blipFill rotWithShape="1">
          <a:blip r:embed="rId3">
            <a:alphaModFix/>
          </a:blip>
          <a:srcRect b="8066"/>
          <a:stretch/>
        </p:blipFill>
        <p:spPr>
          <a:xfrm>
            <a:off x="793749" y="1597395"/>
            <a:ext cx="4475836" cy="3975502"/>
          </a:xfrm>
          <a:prstGeom prst="rect">
            <a:avLst/>
          </a:prstGeom>
          <a:noFill/>
          <a:ln w="38100" cap="flat" cmpd="sng">
            <a:solidFill>
              <a:srgbClr val="FF0000"/>
            </a:solidFill>
            <a:prstDash val="solid"/>
            <a:round/>
            <a:headEnd type="none" w="sm" len="sm"/>
            <a:tailEnd type="none" w="sm" len="sm"/>
          </a:ln>
        </p:spPr>
      </p:pic>
      <p:grpSp>
        <p:nvGrpSpPr>
          <p:cNvPr id="86" name="Google Shape;86;p3"/>
          <p:cNvGrpSpPr/>
          <p:nvPr/>
        </p:nvGrpSpPr>
        <p:grpSpPr>
          <a:xfrm>
            <a:off x="5802701" y="1936601"/>
            <a:ext cx="8099853" cy="3297085"/>
            <a:chOff x="5802701" y="2147214"/>
            <a:chExt cx="8099853" cy="3297085"/>
          </a:xfrm>
        </p:grpSpPr>
        <p:grpSp>
          <p:nvGrpSpPr>
            <p:cNvPr id="87" name="Google Shape;87;p3"/>
            <p:cNvGrpSpPr/>
            <p:nvPr/>
          </p:nvGrpSpPr>
          <p:grpSpPr>
            <a:xfrm>
              <a:off x="5802701" y="2147214"/>
              <a:ext cx="7210166" cy="2449116"/>
              <a:chOff x="5913911" y="1826574"/>
              <a:chExt cx="7210166" cy="2449116"/>
            </a:xfrm>
          </p:grpSpPr>
          <p:grpSp>
            <p:nvGrpSpPr>
              <p:cNvPr id="88" name="Google Shape;88;p3"/>
              <p:cNvGrpSpPr/>
              <p:nvPr/>
            </p:nvGrpSpPr>
            <p:grpSpPr>
              <a:xfrm>
                <a:off x="5913911" y="1826574"/>
                <a:ext cx="5399902" cy="770726"/>
                <a:chOff x="5844746" y="2765166"/>
                <a:chExt cx="5399902" cy="723046"/>
              </a:xfrm>
            </p:grpSpPr>
            <p:sp>
              <p:nvSpPr>
                <p:cNvPr id="89" name="Google Shape;89;p3"/>
                <p:cNvSpPr txBox="1"/>
                <p:nvPr/>
              </p:nvSpPr>
              <p:spPr>
                <a:xfrm>
                  <a:off x="5844746" y="2881866"/>
                  <a:ext cx="5399902" cy="6063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cap="none">
                      <a:solidFill>
                        <a:schemeClr val="accent1"/>
                      </a:solidFill>
                      <a:latin typeface="Open Sans"/>
                      <a:ea typeface="Open Sans"/>
                      <a:cs typeface="Open Sans"/>
                      <a:sym typeface="Open Sans"/>
                    </a:rPr>
                    <a:t>1</a:t>
                  </a:r>
                  <a:r>
                    <a:rPr lang="en-US" sz="3600" b="1" cap="none" baseline="30000">
                      <a:solidFill>
                        <a:schemeClr val="accent1"/>
                      </a:solidFill>
                      <a:latin typeface="Open Sans"/>
                      <a:ea typeface="Open Sans"/>
                      <a:cs typeface="Open Sans"/>
                      <a:sym typeface="Open Sans"/>
                    </a:rPr>
                    <a:t>ST</a:t>
                  </a:r>
                  <a:r>
                    <a:rPr lang="en-US" sz="3600" b="1" cap="none">
                      <a:solidFill>
                        <a:schemeClr val="accent1"/>
                      </a:solidFill>
                      <a:latin typeface="Open Sans"/>
                      <a:ea typeface="Open Sans"/>
                      <a:cs typeface="Open Sans"/>
                      <a:sym typeface="Open Sans"/>
                    </a:rPr>
                    <a:t> GOAL</a:t>
                  </a:r>
                  <a:endParaRPr/>
                </a:p>
              </p:txBody>
            </p:sp>
            <p:pic>
              <p:nvPicPr>
                <p:cNvPr id="90" name="Google Shape;90;p3" descr="Checkmark with solid fill"/>
                <p:cNvPicPr preferRelativeResize="0"/>
                <p:nvPr/>
              </p:nvPicPr>
              <p:blipFill rotWithShape="1">
                <a:blip r:embed="rId4">
                  <a:alphaModFix/>
                </a:blip>
                <a:srcRect/>
                <a:stretch/>
              </p:blipFill>
              <p:spPr>
                <a:xfrm>
                  <a:off x="8095735" y="2765166"/>
                  <a:ext cx="720811" cy="720811"/>
                </a:xfrm>
                <a:prstGeom prst="rect">
                  <a:avLst/>
                </a:prstGeom>
                <a:noFill/>
                <a:ln>
                  <a:noFill/>
                </a:ln>
              </p:spPr>
            </p:pic>
          </p:grpSp>
          <p:grpSp>
            <p:nvGrpSpPr>
              <p:cNvPr id="91" name="Google Shape;91;p3"/>
              <p:cNvGrpSpPr/>
              <p:nvPr/>
            </p:nvGrpSpPr>
            <p:grpSpPr>
              <a:xfrm>
                <a:off x="6792098" y="2677108"/>
                <a:ext cx="5399902" cy="768344"/>
                <a:chOff x="4920906" y="2577806"/>
                <a:chExt cx="5399902" cy="720811"/>
              </a:xfrm>
            </p:grpSpPr>
            <p:sp>
              <p:nvSpPr>
                <p:cNvPr id="92" name="Google Shape;92;p3"/>
                <p:cNvSpPr txBox="1"/>
                <p:nvPr/>
              </p:nvSpPr>
              <p:spPr>
                <a:xfrm>
                  <a:off x="4920906" y="2692271"/>
                  <a:ext cx="5399902" cy="6063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cap="none">
                      <a:solidFill>
                        <a:schemeClr val="accent1"/>
                      </a:solidFill>
                      <a:latin typeface="Open Sans"/>
                      <a:ea typeface="Open Sans"/>
                      <a:cs typeface="Open Sans"/>
                      <a:sym typeface="Open Sans"/>
                    </a:rPr>
                    <a:t>2</a:t>
                  </a:r>
                  <a:r>
                    <a:rPr lang="en-US" sz="3600" b="1" cap="none" baseline="30000">
                      <a:solidFill>
                        <a:schemeClr val="accent1"/>
                      </a:solidFill>
                      <a:latin typeface="Open Sans"/>
                      <a:ea typeface="Open Sans"/>
                      <a:cs typeface="Open Sans"/>
                      <a:sym typeface="Open Sans"/>
                    </a:rPr>
                    <a:t>ND</a:t>
                  </a:r>
                  <a:r>
                    <a:rPr lang="en-US" sz="3600" b="1" cap="none">
                      <a:solidFill>
                        <a:schemeClr val="accent1"/>
                      </a:solidFill>
                      <a:latin typeface="Open Sans"/>
                      <a:ea typeface="Open Sans"/>
                      <a:cs typeface="Open Sans"/>
                      <a:sym typeface="Open Sans"/>
                    </a:rPr>
                    <a:t> GOAL</a:t>
                  </a:r>
                  <a:endParaRPr/>
                </a:p>
              </p:txBody>
            </p:sp>
            <p:pic>
              <p:nvPicPr>
                <p:cNvPr id="93" name="Google Shape;93;p3" descr="Checkmark with solid fill"/>
                <p:cNvPicPr preferRelativeResize="0"/>
                <p:nvPr/>
              </p:nvPicPr>
              <p:blipFill rotWithShape="1">
                <a:blip r:embed="rId4">
                  <a:alphaModFix/>
                </a:blip>
                <a:srcRect/>
                <a:stretch/>
              </p:blipFill>
              <p:spPr>
                <a:xfrm>
                  <a:off x="7260451" y="2577806"/>
                  <a:ext cx="720811" cy="720811"/>
                </a:xfrm>
                <a:prstGeom prst="rect">
                  <a:avLst/>
                </a:prstGeom>
                <a:noFill/>
                <a:ln>
                  <a:noFill/>
                </a:ln>
              </p:spPr>
            </p:pic>
          </p:grpSp>
          <p:grpSp>
            <p:nvGrpSpPr>
              <p:cNvPr id="94" name="Google Shape;94;p3"/>
              <p:cNvGrpSpPr/>
              <p:nvPr/>
            </p:nvGrpSpPr>
            <p:grpSpPr>
              <a:xfrm>
                <a:off x="7724175" y="3507346"/>
                <a:ext cx="5399902" cy="768344"/>
                <a:chOff x="4773826" y="2234231"/>
                <a:chExt cx="5399902" cy="720811"/>
              </a:xfrm>
            </p:grpSpPr>
            <p:sp>
              <p:nvSpPr>
                <p:cNvPr id="95" name="Google Shape;95;p3"/>
                <p:cNvSpPr txBox="1"/>
                <p:nvPr/>
              </p:nvSpPr>
              <p:spPr>
                <a:xfrm>
                  <a:off x="4773826" y="2332095"/>
                  <a:ext cx="5399902" cy="6063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cap="none">
                      <a:solidFill>
                        <a:schemeClr val="accent1"/>
                      </a:solidFill>
                      <a:latin typeface="Open Sans"/>
                      <a:ea typeface="Open Sans"/>
                      <a:cs typeface="Open Sans"/>
                      <a:sym typeface="Open Sans"/>
                    </a:rPr>
                    <a:t>3</a:t>
                  </a:r>
                  <a:r>
                    <a:rPr lang="en-US" sz="3600" b="1" cap="none" baseline="30000">
                      <a:solidFill>
                        <a:schemeClr val="accent1"/>
                      </a:solidFill>
                      <a:latin typeface="Open Sans"/>
                      <a:ea typeface="Open Sans"/>
                      <a:cs typeface="Open Sans"/>
                      <a:sym typeface="Open Sans"/>
                    </a:rPr>
                    <a:t>RD</a:t>
                  </a:r>
                  <a:r>
                    <a:rPr lang="en-US" sz="3600" b="1" cap="none">
                      <a:solidFill>
                        <a:schemeClr val="accent1"/>
                      </a:solidFill>
                      <a:latin typeface="Open Sans"/>
                      <a:ea typeface="Open Sans"/>
                      <a:cs typeface="Open Sans"/>
                      <a:sym typeface="Open Sans"/>
                    </a:rPr>
                    <a:t> GOAL</a:t>
                  </a:r>
                  <a:endParaRPr/>
                </a:p>
              </p:txBody>
            </p:sp>
            <p:pic>
              <p:nvPicPr>
                <p:cNvPr id="96" name="Google Shape;96;p3" descr="Checkmark with solid fill"/>
                <p:cNvPicPr preferRelativeResize="0"/>
                <p:nvPr/>
              </p:nvPicPr>
              <p:blipFill rotWithShape="1">
                <a:blip r:embed="rId4">
                  <a:alphaModFix/>
                </a:blip>
                <a:srcRect/>
                <a:stretch/>
              </p:blipFill>
              <p:spPr>
                <a:xfrm>
                  <a:off x="7008341" y="2234231"/>
                  <a:ext cx="720811" cy="720811"/>
                </a:xfrm>
                <a:prstGeom prst="rect">
                  <a:avLst/>
                </a:prstGeom>
                <a:noFill/>
                <a:ln>
                  <a:noFill/>
                </a:ln>
              </p:spPr>
            </p:pic>
          </p:grpSp>
        </p:grpSp>
        <p:sp>
          <p:nvSpPr>
            <p:cNvPr id="97" name="Google Shape;97;p3"/>
            <p:cNvSpPr txBox="1"/>
            <p:nvPr/>
          </p:nvSpPr>
          <p:spPr>
            <a:xfrm>
              <a:off x="8502652" y="4797968"/>
              <a:ext cx="53999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cap="none">
                  <a:solidFill>
                    <a:schemeClr val="accent1"/>
                  </a:solidFill>
                  <a:latin typeface="Open Sans"/>
                  <a:ea typeface="Open Sans"/>
                  <a:cs typeface="Open Sans"/>
                  <a:sym typeface="Open Sans"/>
                </a:rPr>
                <a:t>4</a:t>
              </a:r>
              <a:r>
                <a:rPr lang="en-US" sz="3600" b="1" cap="none" baseline="30000">
                  <a:solidFill>
                    <a:schemeClr val="accent1"/>
                  </a:solidFill>
                  <a:latin typeface="Open Sans"/>
                  <a:ea typeface="Open Sans"/>
                  <a:cs typeface="Open Sans"/>
                  <a:sym typeface="Open Sans"/>
                </a:rPr>
                <a:t>TH</a:t>
              </a:r>
              <a:r>
                <a:rPr lang="en-US" sz="3600" b="1" cap="none">
                  <a:solidFill>
                    <a:schemeClr val="accent1"/>
                  </a:solidFill>
                  <a:latin typeface="Open Sans"/>
                  <a:ea typeface="Open Sans"/>
                  <a:cs typeface="Open Sans"/>
                  <a:sym typeface="Open Sans"/>
                </a:rPr>
                <a:t> GOAL</a:t>
              </a:r>
              <a:endParaRPr/>
            </a:p>
          </p:txBody>
        </p:sp>
        <p:pic>
          <p:nvPicPr>
            <p:cNvPr id="98" name="Google Shape;98;p3" descr="Checkmark with solid fill"/>
            <p:cNvPicPr preferRelativeResize="0"/>
            <p:nvPr/>
          </p:nvPicPr>
          <p:blipFill rotWithShape="1">
            <a:blip r:embed="rId4">
              <a:alphaModFix/>
            </a:blip>
            <a:srcRect/>
            <a:stretch/>
          </p:blipFill>
          <p:spPr>
            <a:xfrm>
              <a:off x="10842197" y="4671470"/>
              <a:ext cx="720811" cy="768344"/>
            </a:xfrm>
            <a:prstGeom prst="rect">
              <a:avLst/>
            </a:prstGeom>
            <a:noFill/>
            <a:ln>
              <a:noFill/>
            </a:ln>
          </p:spPr>
        </p:pic>
      </p:grpSp>
      <p:sp>
        <p:nvSpPr>
          <p:cNvPr id="99" name="Google Shape;99;p3"/>
          <p:cNvSpPr/>
          <p:nvPr/>
        </p:nvSpPr>
        <p:spPr>
          <a:xfrm>
            <a:off x="5472329" y="1597394"/>
            <a:ext cx="6474941" cy="3975501"/>
          </a:xfrm>
          <a:prstGeom prst="rect">
            <a:avLst/>
          </a:prstGeom>
          <a:noFill/>
          <a:ln w="381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body" idx="1"/>
          </p:nvPr>
        </p:nvSpPr>
        <p:spPr>
          <a:xfrm>
            <a:off x="793750" y="754499"/>
            <a:ext cx="10604500" cy="51101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accent1"/>
              </a:buClr>
              <a:buSzPts val="2900"/>
              <a:buNone/>
            </a:pPr>
            <a:r>
              <a:rPr lang="en-US"/>
              <a:t>THE TWO MINDSETS</a:t>
            </a:r>
            <a:endParaRPr/>
          </a:p>
        </p:txBody>
      </p:sp>
      <p:pic>
        <p:nvPicPr>
          <p:cNvPr id="106" name="Google Shape;106;p4" descr="If you like this video, subscribe to my channel at http://bit.ly/spencervideos&#10;&#10;Music from bensound.com&#10;&#10;Researcher and professor Carol Dweck uses the term “mindset” to describe the way people think about ability and talent. Dweck delineates between two different mindsets that exist on a continuum.&#10;&#10;The first is a fixed mindset, which suggests that your abilities are innate and unchangeable. The second is a growth mindset, which views it as something you can improve through practice. &#10;&#10;In a fixed mindset, you view failure as permanent but with a growth mindset, you see failure as a chance to learn and pivot. &#10;&#10;Those with a fixed mindset are more likely to view critical feedback as a personal attack while those with a growth mindset will see it as a chance to improve, where they can develop new systems.&#10;&#10;With a fixed mindset, you’re more likely to choose easier tasks and put in minimal effort. &#10;&#10;After all, if talent is fixed, why bother improving? Why even try? But with a growth mindset, you’re more likely to embrace challenging tasks and work hard to improve. &#10;&#10;Those with a fixed mindset are likely to give up when they face an obstacle. Meanwhile, those with a growth mindset will view obstacles as a chance to experiment and solve problems. &#10;&#10;In a fixed mindset, the focus is on measurable accomplishments. But with a growth mindset, the focus is more on a journey of continual improvement. &#10;&#10;With a fixed mindset, you’re less likely to take creative risks. But with a growth mindset, creative risks are simply a way to innovate and improve.&#10;&#10;Ultimately, your mindset influences everything from creative risk-taking to how you view feedback to whether or not you finish difficult tasks. &#10;&#10;In the end, it’s one of the greatest factors in determining whether or not you grow and improve in your abilities." title="Growth Mindset vs. Fixed Mindset">
            <a:hlinkClick r:id="rId3"/>
          </p:cNvPr>
          <p:cNvPicPr preferRelativeResize="0"/>
          <p:nvPr/>
        </p:nvPicPr>
        <p:blipFill rotWithShape="1">
          <a:blip r:embed="rId4">
            <a:alphaModFix/>
          </a:blip>
          <a:srcRect/>
          <a:stretch/>
        </p:blipFill>
        <p:spPr>
          <a:xfrm>
            <a:off x="3164938" y="1531501"/>
            <a:ext cx="6096000" cy="4572000"/>
          </a:xfrm>
          <a:prstGeom prst="rect">
            <a:avLst/>
          </a:prstGeom>
          <a:noFill/>
          <a:ln>
            <a:noFill/>
          </a:ln>
        </p:spPr>
      </p:pic>
      <p:sp>
        <p:nvSpPr>
          <p:cNvPr id="107" name="Google Shape;107;p4"/>
          <p:cNvSpPr txBox="1"/>
          <p:nvPr/>
        </p:nvSpPr>
        <p:spPr>
          <a:xfrm>
            <a:off x="9358185" y="5580281"/>
            <a:ext cx="25167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111111"/>
                </a:solidFill>
                <a:latin typeface="Arial"/>
                <a:ea typeface="Arial"/>
                <a:cs typeface="Arial"/>
                <a:sym typeface="Arial"/>
              </a:rPr>
              <a:t>Graphic courtesy of </a:t>
            </a:r>
            <a:r>
              <a:rPr lang="en-US" sz="1400" u="sng">
                <a:solidFill>
                  <a:srgbClr val="111111"/>
                </a:solidFill>
                <a:latin typeface="Arial"/>
                <a:ea typeface="Arial"/>
                <a:cs typeface="Arial"/>
                <a:sym typeface="Arial"/>
              </a:rPr>
              <a:t>Alliance College-Ready Public Schools</a:t>
            </a:r>
            <a:endParaRPr u="sng"/>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body" idx="1"/>
          </p:nvPr>
        </p:nvSpPr>
        <p:spPr>
          <a:xfrm>
            <a:off x="793750" y="754499"/>
            <a:ext cx="3728823" cy="2464102"/>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accent1"/>
              </a:buClr>
              <a:buSzPts val="2900"/>
              <a:buNone/>
            </a:pPr>
            <a:r>
              <a:rPr lang="en-US"/>
              <a:t>GROWTH MINDSET AND YOUR BRAIN</a:t>
            </a:r>
            <a:endParaRPr/>
          </a:p>
        </p:txBody>
      </p:sp>
      <p:pic>
        <p:nvPicPr>
          <p:cNvPr id="114" name="Google Shape;114;p5"/>
          <p:cNvPicPr preferRelativeResize="0"/>
          <p:nvPr/>
        </p:nvPicPr>
        <p:blipFill rotWithShape="1">
          <a:blip r:embed="rId3">
            <a:alphaModFix/>
          </a:blip>
          <a:srcRect/>
          <a:stretch/>
        </p:blipFill>
        <p:spPr>
          <a:xfrm>
            <a:off x="4522573" y="806312"/>
            <a:ext cx="5245375" cy="5245375"/>
          </a:xfrm>
          <a:prstGeom prst="rect">
            <a:avLst/>
          </a:prstGeom>
          <a:noFill/>
          <a:ln>
            <a:noFill/>
          </a:ln>
        </p:spPr>
      </p:pic>
      <p:sp>
        <p:nvSpPr>
          <p:cNvPr id="115" name="Google Shape;115;p5"/>
          <p:cNvSpPr txBox="1"/>
          <p:nvPr/>
        </p:nvSpPr>
        <p:spPr>
          <a:xfrm>
            <a:off x="9767948" y="5313023"/>
            <a:ext cx="25167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111111"/>
                </a:solidFill>
                <a:latin typeface="Arial"/>
                <a:ea typeface="Arial"/>
                <a:cs typeface="Arial"/>
                <a:sym typeface="Arial"/>
              </a:rPr>
              <a:t>Graphic courtesy of</a:t>
            </a:r>
            <a:br>
              <a:rPr lang="en-US" sz="1400">
                <a:solidFill>
                  <a:srgbClr val="111111"/>
                </a:solidFill>
                <a:latin typeface="Arial"/>
                <a:ea typeface="Arial"/>
                <a:cs typeface="Arial"/>
                <a:sym typeface="Arial"/>
              </a:rPr>
            </a:br>
            <a:r>
              <a:rPr lang="en-US" sz="1400" u="sng">
                <a:solidFill>
                  <a:srgbClr val="111111"/>
                </a:solidFill>
                <a:latin typeface="Arial"/>
                <a:ea typeface="Arial"/>
                <a:cs typeface="Arial"/>
                <a:sym typeface="Arial"/>
              </a:rPr>
              <a:t>Alliance College-Ready Public Schools</a:t>
            </a:r>
            <a:endParaRPr u="sng"/>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6"/>
          <p:cNvSpPr txBox="1">
            <a:spLocks noGrp="1"/>
          </p:cNvSpPr>
          <p:nvPr>
            <p:ph type="body" idx="1"/>
          </p:nvPr>
        </p:nvSpPr>
        <p:spPr>
          <a:xfrm>
            <a:off x="793750" y="754499"/>
            <a:ext cx="10604500" cy="51101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accent1"/>
              </a:buClr>
              <a:buSzPts val="2900"/>
              <a:buNone/>
            </a:pPr>
            <a:r>
              <a:rPr lang="en-US"/>
              <a:t>ADOPTING A GROWTH MINDSET</a:t>
            </a:r>
            <a:endParaRPr/>
          </a:p>
        </p:txBody>
      </p:sp>
      <p:sp>
        <p:nvSpPr>
          <p:cNvPr id="122" name="Google Shape;122;p6"/>
          <p:cNvSpPr txBox="1"/>
          <p:nvPr/>
        </p:nvSpPr>
        <p:spPr>
          <a:xfrm>
            <a:off x="753533" y="1389028"/>
            <a:ext cx="10402000" cy="1494800"/>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1000"/>
              </a:spcBef>
              <a:spcAft>
                <a:spcPts val="0"/>
              </a:spcAft>
              <a:buClr>
                <a:schemeClr val="dk1"/>
              </a:buClr>
              <a:buSzPts val="1867"/>
              <a:buFont typeface="Arial"/>
              <a:buNone/>
            </a:pPr>
            <a:endParaRPr sz="1867">
              <a:solidFill>
                <a:schemeClr val="dk1"/>
              </a:solidFill>
              <a:latin typeface="Calibri"/>
              <a:ea typeface="Calibri"/>
              <a:cs typeface="Calibri"/>
              <a:sym typeface="Calibri"/>
            </a:endParaRPr>
          </a:p>
          <a:p>
            <a:pPr marL="0" marR="0" lvl="0" indent="0" algn="l" rtl="0">
              <a:lnSpc>
                <a:spcPct val="90000"/>
              </a:lnSpc>
              <a:spcBef>
                <a:spcPts val="1000"/>
              </a:spcBef>
              <a:spcAft>
                <a:spcPts val="1333"/>
              </a:spcAft>
              <a:buClr>
                <a:schemeClr val="dk1"/>
              </a:buClr>
              <a:buSzPts val="1867"/>
              <a:buFont typeface="Arial"/>
              <a:buNone/>
            </a:pPr>
            <a:endParaRPr sz="1867">
              <a:solidFill>
                <a:schemeClr val="dk1"/>
              </a:solidFill>
              <a:latin typeface="Calibri"/>
              <a:ea typeface="Calibri"/>
              <a:cs typeface="Calibri"/>
              <a:sym typeface="Calibri"/>
            </a:endParaRPr>
          </a:p>
        </p:txBody>
      </p:sp>
      <p:graphicFrame>
        <p:nvGraphicFramePr>
          <p:cNvPr id="123" name="Google Shape;123;p6"/>
          <p:cNvGraphicFramePr/>
          <p:nvPr/>
        </p:nvGraphicFramePr>
        <p:xfrm>
          <a:off x="793750" y="1643444"/>
          <a:ext cx="3000000" cy="3000000"/>
        </p:xfrm>
        <a:graphic>
          <a:graphicData uri="http://schemas.openxmlformats.org/drawingml/2006/table">
            <a:tbl>
              <a:tblPr>
                <a:noFill/>
                <a:tableStyleId>{8A8BCDDD-F945-41B2-BA2D-CE74200A4915}</a:tableStyleId>
              </a:tblPr>
              <a:tblGrid>
                <a:gridCol w="4826000">
                  <a:extLst>
                    <a:ext uri="{9D8B030D-6E8A-4147-A177-3AD203B41FA5}">
                      <a16:colId xmlns:a16="http://schemas.microsoft.com/office/drawing/2014/main" val="20000"/>
                    </a:ext>
                  </a:extLst>
                </a:gridCol>
                <a:gridCol w="4826000">
                  <a:extLst>
                    <a:ext uri="{9D8B030D-6E8A-4147-A177-3AD203B41FA5}">
                      <a16:colId xmlns:a16="http://schemas.microsoft.com/office/drawing/2014/main" val="20001"/>
                    </a:ext>
                  </a:extLst>
                </a:gridCol>
              </a:tblGrid>
              <a:tr h="564200">
                <a:tc>
                  <a:txBody>
                    <a:bodyPr/>
                    <a:lstStyle/>
                    <a:p>
                      <a:pPr marL="0" marR="0" lvl="0" indent="0" algn="l" rtl="0">
                        <a:lnSpc>
                          <a:spcPct val="100000"/>
                        </a:lnSpc>
                        <a:spcBef>
                          <a:spcPts val="0"/>
                        </a:spcBef>
                        <a:spcAft>
                          <a:spcPts val="0"/>
                        </a:spcAft>
                        <a:buClr>
                          <a:srgbClr val="000000"/>
                        </a:buClr>
                        <a:buSzPts val="1700"/>
                        <a:buFont typeface="Arial"/>
                        <a:buNone/>
                      </a:pPr>
                      <a:r>
                        <a:rPr lang="en-US" sz="2300" b="1" u="none" strike="noStrike" cap="none">
                          <a:solidFill>
                            <a:schemeClr val="dk1"/>
                          </a:solidFill>
                          <a:latin typeface="Calibri"/>
                          <a:ea typeface="Calibri"/>
                          <a:cs typeface="Calibri"/>
                          <a:sym typeface="Calibri"/>
                        </a:rPr>
                        <a:t>Fixed mindset</a:t>
                      </a:r>
                      <a:endParaRPr sz="2300" b="1" u="none" strike="noStrike" cap="none">
                        <a:solidFill>
                          <a:schemeClr val="dk1"/>
                        </a:solidFill>
                        <a:latin typeface="Calibri"/>
                        <a:ea typeface="Calibri"/>
                        <a:cs typeface="Calibri"/>
                        <a:sym typeface="Calibri"/>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2300" b="1" u="none" strike="noStrike" cap="none">
                          <a:solidFill>
                            <a:schemeClr val="dk1"/>
                          </a:solidFill>
                          <a:latin typeface="Calibri"/>
                          <a:ea typeface="Calibri"/>
                          <a:cs typeface="Calibri"/>
                          <a:sym typeface="Calibri"/>
                        </a:rPr>
                        <a:t>Growth Mindset</a:t>
                      </a:r>
                      <a:endParaRPr sz="2300" b="1" u="none" strike="noStrike" cap="none">
                        <a:solidFill>
                          <a:schemeClr val="dk1"/>
                        </a:solidFill>
                        <a:latin typeface="Calibri"/>
                        <a:ea typeface="Calibri"/>
                        <a:cs typeface="Calibri"/>
                        <a:sym typeface="Calibri"/>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564200">
                <a:tc>
                  <a:txBody>
                    <a:bodyPr/>
                    <a:lstStyle/>
                    <a:p>
                      <a:pPr marL="0" marR="0" lvl="0" indent="0" algn="l" rtl="0">
                        <a:lnSpc>
                          <a:spcPct val="100000"/>
                        </a:lnSpc>
                        <a:spcBef>
                          <a:spcPts val="0"/>
                        </a:spcBef>
                        <a:spcAft>
                          <a:spcPts val="0"/>
                        </a:spcAft>
                        <a:buClr>
                          <a:srgbClr val="000000"/>
                        </a:buClr>
                        <a:buSzPts val="1700"/>
                        <a:buFont typeface="Arial"/>
                        <a:buNone/>
                      </a:pPr>
                      <a:r>
                        <a:rPr lang="en-US" sz="2300" u="none" strike="noStrike" cap="none">
                          <a:solidFill>
                            <a:schemeClr val="dk1"/>
                          </a:solidFill>
                          <a:latin typeface="Calibri"/>
                          <a:ea typeface="Calibri"/>
                          <a:cs typeface="Calibri"/>
                          <a:sym typeface="Calibri"/>
                        </a:rPr>
                        <a:t>“I can’t do this.”</a:t>
                      </a:r>
                      <a:endParaRPr sz="2300" u="none" strike="noStrike" cap="none">
                        <a:solidFill>
                          <a:schemeClr val="dk1"/>
                        </a:solidFill>
                        <a:latin typeface="Calibri"/>
                        <a:ea typeface="Calibri"/>
                        <a:cs typeface="Calibri"/>
                        <a:sym typeface="Calibri"/>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2300" u="none" strike="noStrike" cap="none">
                          <a:solidFill>
                            <a:srgbClr val="1D8DAB"/>
                          </a:solidFill>
                          <a:latin typeface="Calibri"/>
                          <a:ea typeface="Calibri"/>
                          <a:cs typeface="Calibri"/>
                          <a:sym typeface="Calibri"/>
                        </a:rPr>
                        <a:t>“Let me try a different strategy.”</a:t>
                      </a:r>
                      <a:endParaRPr sz="2300" u="none" strike="noStrike" cap="none">
                        <a:solidFill>
                          <a:srgbClr val="1D8DAB"/>
                        </a:solidFill>
                        <a:latin typeface="Calibri"/>
                        <a:ea typeface="Calibri"/>
                        <a:cs typeface="Calibri"/>
                        <a:sym typeface="Calibri"/>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896975">
                <a:tc>
                  <a:txBody>
                    <a:bodyPr/>
                    <a:lstStyle/>
                    <a:p>
                      <a:pPr marL="0" marR="0" lvl="0" indent="0" algn="l" rtl="0">
                        <a:lnSpc>
                          <a:spcPct val="100000"/>
                        </a:lnSpc>
                        <a:spcBef>
                          <a:spcPts val="0"/>
                        </a:spcBef>
                        <a:spcAft>
                          <a:spcPts val="0"/>
                        </a:spcAft>
                        <a:buClr>
                          <a:srgbClr val="000000"/>
                        </a:buClr>
                        <a:buSzPts val="1700"/>
                        <a:buFont typeface="Arial"/>
                        <a:buNone/>
                      </a:pPr>
                      <a:r>
                        <a:rPr lang="en-US" sz="2300" u="none" strike="noStrike" cap="none">
                          <a:solidFill>
                            <a:schemeClr val="dk1"/>
                          </a:solidFill>
                          <a:latin typeface="Calibri"/>
                          <a:ea typeface="Calibri"/>
                          <a:cs typeface="Calibri"/>
                          <a:sym typeface="Calibri"/>
                        </a:rPr>
                        <a:t>“I made a mistake.”</a:t>
                      </a:r>
                      <a:endParaRPr sz="2300" u="none" strike="noStrike" cap="none">
                        <a:solidFill>
                          <a:schemeClr val="dk1"/>
                        </a:solidFill>
                        <a:latin typeface="Calibri"/>
                        <a:ea typeface="Calibri"/>
                        <a:cs typeface="Calibri"/>
                        <a:sym typeface="Calibri"/>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2300" u="none" strike="noStrike" cap="none">
                          <a:solidFill>
                            <a:srgbClr val="1D8DAB"/>
                          </a:solidFill>
                          <a:latin typeface="Calibri"/>
                          <a:ea typeface="Calibri"/>
                          <a:cs typeface="Calibri"/>
                          <a:sym typeface="Calibri"/>
                        </a:rPr>
                        <a:t>“That mistake will help me learn and improve.”</a:t>
                      </a:r>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896975">
                <a:tc>
                  <a:txBody>
                    <a:bodyPr/>
                    <a:lstStyle/>
                    <a:p>
                      <a:pPr marL="0" marR="0" lvl="0" indent="0" algn="l" rtl="0">
                        <a:lnSpc>
                          <a:spcPct val="100000"/>
                        </a:lnSpc>
                        <a:spcBef>
                          <a:spcPts val="0"/>
                        </a:spcBef>
                        <a:spcAft>
                          <a:spcPts val="0"/>
                        </a:spcAft>
                        <a:buClr>
                          <a:srgbClr val="000000"/>
                        </a:buClr>
                        <a:buSzPts val="1700"/>
                        <a:buFont typeface="Arial"/>
                        <a:buNone/>
                      </a:pPr>
                      <a:r>
                        <a:rPr lang="en-US" sz="2300" u="none" strike="noStrike" cap="none">
                          <a:solidFill>
                            <a:schemeClr val="dk1"/>
                          </a:solidFill>
                          <a:latin typeface="Calibri"/>
                          <a:ea typeface="Calibri"/>
                          <a:cs typeface="Calibri"/>
                          <a:sym typeface="Calibri"/>
                        </a:rPr>
                        <a:t>“This is too hard. I give up.”</a:t>
                      </a:r>
                      <a:endParaRPr sz="2300" u="none" strike="noStrike" cap="none">
                        <a:solidFill>
                          <a:schemeClr val="dk1"/>
                        </a:solidFill>
                        <a:latin typeface="Calibri"/>
                        <a:ea typeface="Calibri"/>
                        <a:cs typeface="Calibri"/>
                        <a:sym typeface="Calibri"/>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2300" u="none" strike="noStrike" cap="none">
                          <a:solidFill>
                            <a:srgbClr val="1D8DAB"/>
                          </a:solidFill>
                          <a:latin typeface="Calibri"/>
                          <a:ea typeface="Calibri"/>
                          <a:cs typeface="Calibri"/>
                          <a:sym typeface="Calibri"/>
                        </a:rPr>
                        <a:t>“I can do this! It’s just going to take some time and effort.”</a:t>
                      </a:r>
                      <a:endParaRPr sz="2300" u="none" strike="noStrike" cap="none">
                        <a:solidFill>
                          <a:schemeClr val="dk1"/>
                        </a:solidFill>
                        <a:latin typeface="Calibri"/>
                        <a:ea typeface="Calibri"/>
                        <a:cs typeface="Calibri"/>
                        <a:sym typeface="Calibri"/>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1143050">
                <a:tc>
                  <a:txBody>
                    <a:bodyPr/>
                    <a:lstStyle/>
                    <a:p>
                      <a:pPr marL="0" marR="0" lvl="0" indent="0" algn="l" rtl="0">
                        <a:lnSpc>
                          <a:spcPct val="100000"/>
                        </a:lnSpc>
                        <a:spcBef>
                          <a:spcPts val="0"/>
                        </a:spcBef>
                        <a:spcAft>
                          <a:spcPts val="0"/>
                        </a:spcAft>
                        <a:buClr>
                          <a:srgbClr val="000000"/>
                        </a:buClr>
                        <a:buSzPts val="1700"/>
                        <a:buFont typeface="Arial"/>
                        <a:buNone/>
                      </a:pPr>
                      <a:r>
                        <a:rPr lang="en-US" sz="2300" u="none" strike="noStrike" cap="none">
                          <a:solidFill>
                            <a:schemeClr val="dk1"/>
                          </a:solidFill>
                          <a:latin typeface="Calibri"/>
                          <a:ea typeface="Calibri"/>
                          <a:cs typeface="Calibri"/>
                          <a:sym typeface="Calibri"/>
                        </a:rPr>
                        <a:t>“Plan A didn’t work.”</a:t>
                      </a:r>
                      <a:endParaRPr sz="2300" u="none" strike="noStrike" cap="none">
                        <a:solidFill>
                          <a:schemeClr val="dk1"/>
                        </a:solidFill>
                        <a:latin typeface="Calibri"/>
                        <a:ea typeface="Calibri"/>
                        <a:cs typeface="Calibri"/>
                        <a:sym typeface="Calibri"/>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2300" u="none" strike="noStrike" cap="none">
                          <a:solidFill>
                            <a:srgbClr val="1D8DAB"/>
                          </a:solidFill>
                          <a:latin typeface="Calibri"/>
                          <a:ea typeface="Calibri"/>
                          <a:cs typeface="Calibri"/>
                          <a:sym typeface="Calibri"/>
                        </a:rPr>
                        <a:t>“Good thing the alphabet has 25 letters beyond A.”</a:t>
                      </a:r>
                      <a:endParaRPr sz="2300" u="none" strike="noStrike" cap="none">
                        <a:solidFill>
                          <a:schemeClr val="dk1"/>
                        </a:solidFill>
                        <a:latin typeface="Calibri"/>
                        <a:ea typeface="Calibri"/>
                        <a:cs typeface="Calibri"/>
                        <a:sym typeface="Calibri"/>
                      </a:endParaRPr>
                    </a:p>
                  </a:txBody>
                  <a:tcPr marL="121900" marR="121900" marT="121900" marB="121900">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7"/>
          <p:cNvSpPr txBox="1">
            <a:spLocks noGrp="1"/>
          </p:cNvSpPr>
          <p:nvPr>
            <p:ph type="body" idx="1"/>
          </p:nvPr>
        </p:nvSpPr>
        <p:spPr>
          <a:xfrm>
            <a:off x="793750" y="754499"/>
            <a:ext cx="10604500" cy="51101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accent1"/>
              </a:buClr>
              <a:buSzPts val="2900"/>
              <a:buNone/>
            </a:pPr>
            <a:r>
              <a:rPr lang="en-US"/>
              <a:t>REMEMBER PAST SKILLS YOU’VE LEARNED</a:t>
            </a:r>
            <a:endParaRPr/>
          </a:p>
        </p:txBody>
      </p:sp>
      <p:pic>
        <p:nvPicPr>
          <p:cNvPr id="130" name="Google Shape;130;p7"/>
          <p:cNvPicPr preferRelativeResize="0"/>
          <p:nvPr/>
        </p:nvPicPr>
        <p:blipFill rotWithShape="1">
          <a:blip r:embed="rId3">
            <a:alphaModFix/>
          </a:blip>
          <a:srcRect/>
          <a:stretch/>
        </p:blipFill>
        <p:spPr>
          <a:xfrm>
            <a:off x="1024736" y="1593584"/>
            <a:ext cx="3670831" cy="3670831"/>
          </a:xfrm>
          <a:prstGeom prst="rect">
            <a:avLst/>
          </a:prstGeom>
          <a:noFill/>
          <a:ln>
            <a:noFill/>
          </a:ln>
        </p:spPr>
      </p:pic>
      <p:pic>
        <p:nvPicPr>
          <p:cNvPr id="131" name="Google Shape;131;p7"/>
          <p:cNvPicPr preferRelativeResize="0"/>
          <p:nvPr/>
        </p:nvPicPr>
        <p:blipFill rotWithShape="1">
          <a:blip r:embed="rId4">
            <a:alphaModFix/>
          </a:blip>
          <a:srcRect/>
          <a:stretch/>
        </p:blipFill>
        <p:spPr>
          <a:xfrm>
            <a:off x="5725297" y="2110594"/>
            <a:ext cx="4653182" cy="26368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1000"/>
                                        <p:tgtEl>
                                          <p:spTgt spid="13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1"/>
                                        </p:tgtEl>
                                        <p:attrNameLst>
                                          <p:attrName>style.visibility</p:attrName>
                                        </p:attrNameLst>
                                      </p:cBhvr>
                                      <p:to>
                                        <p:strVal val="visible"/>
                                      </p:to>
                                    </p:set>
                                    <p:anim calcmode="lin" valueType="num">
                                      <p:cBhvr additive="base">
                                        <p:cTn id="12" dur="1000"/>
                                        <p:tgtEl>
                                          <p:spTgt spid="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txBox="1">
            <a:spLocks noGrp="1"/>
          </p:cNvSpPr>
          <p:nvPr>
            <p:ph type="body" idx="1"/>
          </p:nvPr>
        </p:nvSpPr>
        <p:spPr>
          <a:xfrm>
            <a:off x="793750" y="754499"/>
            <a:ext cx="10604500" cy="51101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accent1"/>
              </a:buClr>
              <a:buSzPts val="2900"/>
              <a:buNone/>
            </a:pPr>
            <a:r>
              <a:rPr lang="en-US"/>
              <a:t>KEYS TO IMPROVING YOUR HORSE’S PERFORMANCE</a:t>
            </a:r>
            <a:endParaRPr/>
          </a:p>
        </p:txBody>
      </p:sp>
      <p:sp>
        <p:nvSpPr>
          <p:cNvPr id="138" name="Google Shape;138;p8"/>
          <p:cNvSpPr txBox="1"/>
          <p:nvPr/>
        </p:nvSpPr>
        <p:spPr>
          <a:xfrm>
            <a:off x="793751" y="1468476"/>
            <a:ext cx="4656366" cy="2677656"/>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chemeClr val="accent1"/>
              </a:buClr>
              <a:buSzPts val="2800"/>
              <a:buFont typeface="Calibri"/>
              <a:buAutoNum type="arabicPeriod"/>
            </a:pPr>
            <a:r>
              <a:rPr lang="en-US" sz="2800" cap="none">
                <a:solidFill>
                  <a:schemeClr val="accent1"/>
                </a:solidFill>
                <a:latin typeface="Open Sans"/>
                <a:ea typeface="Open Sans"/>
                <a:cs typeface="Open Sans"/>
                <a:sym typeface="Open Sans"/>
              </a:rPr>
              <a:t>PRACTICE</a:t>
            </a:r>
            <a:endParaRPr/>
          </a:p>
          <a:p>
            <a:pPr marL="514350" marR="0" lvl="0" indent="-514350" algn="l" rtl="0">
              <a:spcBef>
                <a:spcPts val="0"/>
              </a:spcBef>
              <a:spcAft>
                <a:spcPts val="0"/>
              </a:spcAft>
              <a:buClr>
                <a:schemeClr val="accent1"/>
              </a:buClr>
              <a:buSzPts val="2800"/>
              <a:buFont typeface="Calibri"/>
              <a:buAutoNum type="arabicPeriod"/>
            </a:pPr>
            <a:r>
              <a:rPr lang="en-US" sz="2800" cap="none">
                <a:solidFill>
                  <a:schemeClr val="accent1"/>
                </a:solidFill>
                <a:latin typeface="Open Sans"/>
                <a:ea typeface="Open Sans"/>
                <a:cs typeface="Open Sans"/>
                <a:sym typeface="Open Sans"/>
              </a:rPr>
              <a:t>DON’T GIVE UP</a:t>
            </a:r>
            <a:endParaRPr/>
          </a:p>
          <a:p>
            <a:pPr marL="514350" marR="0" lvl="0" indent="-514350" algn="l" rtl="0">
              <a:spcBef>
                <a:spcPts val="0"/>
              </a:spcBef>
              <a:spcAft>
                <a:spcPts val="0"/>
              </a:spcAft>
              <a:buClr>
                <a:schemeClr val="accent1"/>
              </a:buClr>
              <a:buSzPts val="2800"/>
              <a:buFont typeface="Calibri"/>
              <a:buAutoNum type="arabicPeriod"/>
            </a:pPr>
            <a:r>
              <a:rPr lang="en-US" sz="2800" cap="none">
                <a:solidFill>
                  <a:schemeClr val="accent1"/>
                </a:solidFill>
                <a:latin typeface="Open Sans"/>
                <a:ea typeface="Open Sans"/>
                <a:cs typeface="Open Sans"/>
                <a:sym typeface="Open Sans"/>
              </a:rPr>
              <a:t>PRACTICE EVEN MORE!</a:t>
            </a:r>
            <a:endParaRPr/>
          </a:p>
          <a:p>
            <a:pPr marL="514350" marR="0" lvl="0" indent="-514350" algn="l" rtl="0">
              <a:spcBef>
                <a:spcPts val="0"/>
              </a:spcBef>
              <a:spcAft>
                <a:spcPts val="0"/>
              </a:spcAft>
              <a:buClr>
                <a:schemeClr val="accent1"/>
              </a:buClr>
              <a:buSzPts val="2800"/>
              <a:buFont typeface="Calibri"/>
              <a:buAutoNum type="arabicPeriod"/>
            </a:pPr>
            <a:r>
              <a:rPr lang="en-US" sz="2800" cap="none">
                <a:solidFill>
                  <a:schemeClr val="accent1"/>
                </a:solidFill>
                <a:latin typeface="Open Sans"/>
                <a:ea typeface="Open Sans"/>
                <a:cs typeface="Open Sans"/>
                <a:sym typeface="Open Sans"/>
              </a:rPr>
              <a:t>GET FEEDBACK FROM A TRUSTED MENTOR OR COACH</a:t>
            </a:r>
            <a:endParaRPr/>
          </a:p>
        </p:txBody>
      </p:sp>
      <p:pic>
        <p:nvPicPr>
          <p:cNvPr id="139" name="Google Shape;139;p8" descr="A person holding a bow and arrow&#10;&#10;Description automatically generated with medium confidence"/>
          <p:cNvPicPr preferRelativeResize="0"/>
          <p:nvPr/>
        </p:nvPicPr>
        <p:blipFill rotWithShape="1">
          <a:blip r:embed="rId3">
            <a:alphaModFix/>
          </a:blip>
          <a:srcRect/>
          <a:stretch/>
        </p:blipFill>
        <p:spPr>
          <a:xfrm>
            <a:off x="5695830" y="1282253"/>
            <a:ext cx="3235340" cy="4863121"/>
          </a:xfrm>
          <a:prstGeom prst="rect">
            <a:avLst/>
          </a:prstGeom>
          <a:noFill/>
          <a:ln>
            <a:noFill/>
          </a:ln>
        </p:spPr>
      </p:pic>
      <p:sp>
        <p:nvSpPr>
          <p:cNvPr id="140" name="Google Shape;140;p8"/>
          <p:cNvSpPr txBox="1"/>
          <p:nvPr/>
        </p:nvSpPr>
        <p:spPr>
          <a:xfrm>
            <a:off x="9028602" y="5795724"/>
            <a:ext cx="2735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111111"/>
                </a:solidFill>
                <a:latin typeface="Arial"/>
                <a:ea typeface="Arial"/>
                <a:cs typeface="Arial"/>
                <a:sym typeface="Arial"/>
              </a:rPr>
              <a:t>Photo by Annie Spratt on </a:t>
            </a:r>
            <a:r>
              <a:rPr lang="en-US" sz="1400" u="sng">
                <a:solidFill>
                  <a:srgbClr val="111111"/>
                </a:solidFill>
                <a:latin typeface="Arial"/>
                <a:ea typeface="Arial"/>
                <a:cs typeface="Arial"/>
                <a:sym typeface="Arial"/>
              </a:rPr>
              <a:t>Unsplash</a:t>
            </a:r>
            <a:endParaRPr u="sng"/>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9"/>
          <p:cNvSpPr txBox="1">
            <a:spLocks noGrp="1"/>
          </p:cNvSpPr>
          <p:nvPr>
            <p:ph type="body" idx="1"/>
          </p:nvPr>
        </p:nvSpPr>
        <p:spPr>
          <a:xfrm>
            <a:off x="793750" y="754499"/>
            <a:ext cx="10604500" cy="51101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accent1"/>
              </a:buClr>
              <a:buSzPts val="2900"/>
              <a:buNone/>
            </a:pPr>
            <a:r>
              <a:rPr lang="en-US"/>
              <a:t>COMMIT TO AT LEAST 20 HOURS OF PRACTICE</a:t>
            </a:r>
            <a:endParaRPr/>
          </a:p>
        </p:txBody>
      </p:sp>
      <p:pic>
        <p:nvPicPr>
          <p:cNvPr id="147" name="Google Shape;147;p9" descr="A person standing on a stage&#10;&#10;Description automatically generated with medium confidence"/>
          <p:cNvPicPr preferRelativeResize="0"/>
          <p:nvPr/>
        </p:nvPicPr>
        <p:blipFill rotWithShape="1">
          <a:blip r:embed="rId3">
            <a:alphaModFix/>
          </a:blip>
          <a:srcRect/>
          <a:stretch/>
        </p:blipFill>
        <p:spPr>
          <a:xfrm>
            <a:off x="793750" y="1426151"/>
            <a:ext cx="8300823" cy="4240358"/>
          </a:xfrm>
          <a:prstGeom prst="rect">
            <a:avLst/>
          </a:prstGeom>
          <a:noFill/>
          <a:ln>
            <a:noFill/>
          </a:ln>
        </p:spPr>
      </p:pic>
      <p:sp>
        <p:nvSpPr>
          <p:cNvPr id="148" name="Google Shape;148;p9"/>
          <p:cNvSpPr txBox="1"/>
          <p:nvPr/>
        </p:nvSpPr>
        <p:spPr>
          <a:xfrm>
            <a:off x="9279924" y="4927845"/>
            <a:ext cx="274320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i="0">
                <a:solidFill>
                  <a:srgbClr val="0F0F0F"/>
                </a:solidFill>
                <a:latin typeface="Arial"/>
                <a:ea typeface="Arial"/>
                <a:cs typeface="Arial"/>
                <a:sym typeface="Arial"/>
              </a:rPr>
              <a:t>From </a:t>
            </a:r>
            <a:r>
              <a:rPr lang="en-US" sz="1400" i="1" u="sng">
                <a:solidFill>
                  <a:srgbClr val="0F0F0F"/>
                </a:solidFill>
                <a:latin typeface="Arial"/>
                <a:ea typeface="Arial"/>
                <a:cs typeface="Arial"/>
                <a:sym typeface="Arial"/>
                <a:hlinkClick r:id="rId4">
                  <a:extLst>
                    <a:ext uri="{A12FA001-AC4F-418D-AE19-62706E023703}">
                      <ahyp:hlinkClr xmlns:ahyp="http://schemas.microsoft.com/office/drawing/2018/hyperlinkcolor" val="tx"/>
                    </a:ext>
                  </a:extLst>
                </a:hlinkClick>
              </a:rPr>
              <a:t>The first 20 hours -- how to learn anything | Josh Kaufman | TEDxCSU</a:t>
            </a:r>
            <a:endParaRPr sz="1400" i="1">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Custom 6">
      <a:dk1>
        <a:srgbClr val="000000"/>
      </a:dk1>
      <a:lt1>
        <a:srgbClr val="FFFFFF"/>
      </a:lt1>
      <a:dk2>
        <a:srgbClr val="576163"/>
      </a:dk2>
      <a:lt2>
        <a:srgbClr val="E7E6E6"/>
      </a:lt2>
      <a:accent1>
        <a:srgbClr val="31B7DB"/>
      </a:accent1>
      <a:accent2>
        <a:srgbClr val="576163"/>
      </a:accent2>
      <a:accent3>
        <a:srgbClr val="91CF50"/>
      </a:accent3>
      <a:accent4>
        <a:srgbClr val="2AB7DA"/>
      </a:accent4>
      <a:accent5>
        <a:srgbClr val="2CB7DA"/>
      </a:accent5>
      <a:accent6>
        <a:srgbClr val="576164"/>
      </a:accent6>
      <a:hlink>
        <a:srgbClr val="2CB7D9"/>
      </a:hlink>
      <a:folHlink>
        <a:srgbClr val="2FB7D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1438</Words>
  <Application>Microsoft Macintosh PowerPoint</Application>
  <PresentationFormat>Widescreen</PresentationFormat>
  <Paragraphs>95</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Open Sans</vt:lpstr>
      <vt:lpstr>Office Theme</vt:lpstr>
      <vt:lpstr>HAVING CONFIDENCE IN YOUR HORSE’S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HAVING CONFIDENCE IN YOUR HORSE’S PERFORMANCE</dc:title>
  <dc:creator>Jacob LeClair</dc:creator>
  <cp:lastModifiedBy>Jacob LeClair</cp:lastModifiedBy>
  <cp:revision>1</cp:revision>
  <dcterms:created xsi:type="dcterms:W3CDTF">2023-05-08T15:20:48Z</dcterms:created>
  <dcterms:modified xsi:type="dcterms:W3CDTF">2023-05-31T13:25:25Z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0x010100909147C31CDF9A49BCE5D57EFD439BCD</vt:lpwstr>
  </property>
  <property fmtid="{D5CDD505-2E9C-101B-9397-08002B2CF9AE}" pid="3" name="MediaServiceImageTags">
    <vt:lpwstr/>
  </property>
</Properties>
</file>