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687" r:id="rId6"/>
    <p:sldId id="688" r:id="rId7"/>
    <p:sldId id="698" r:id="rId8"/>
    <p:sldId id="690" r:id="rId9"/>
    <p:sldId id="693" r:id="rId10"/>
    <p:sldId id="702" r:id="rId11"/>
    <p:sldId id="699" r:id="rId12"/>
    <p:sldId id="701" r:id="rId13"/>
    <p:sldId id="707" r:id="rId14"/>
    <p:sldId id="708" r:id="rId15"/>
    <p:sldId id="709" r:id="rId16"/>
    <p:sldId id="710" r:id="rId17"/>
    <p:sldId id="711" r:id="rId18"/>
    <p:sldId id="712" r:id="rId19"/>
    <p:sldId id="713" r:id="rId20"/>
    <p:sldId id="714" r:id="rId21"/>
    <p:sldId id="715" r:id="rId22"/>
    <p:sldId id="717" r:id="rId23"/>
    <p:sldId id="718" r:id="rId24"/>
    <p:sldId id="695" r:id="rId25"/>
    <p:sldId id="6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Torres" initials="MT" lastIdx="1" clrIdx="0">
    <p:extLst>
      <p:ext uri="{19B8F6BF-5375-455C-9EA6-DF929625EA0E}">
        <p15:presenceInfo xmlns:p15="http://schemas.microsoft.com/office/powerpoint/2012/main" userId="S::mariat@c-who.org::e861774f-8dc5-40be-a581-da9b153870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B8DC"/>
    <a:srgbClr val="CFCFD0"/>
    <a:srgbClr val="E1D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327"/>
  </p:normalViewPr>
  <p:slideViewPr>
    <p:cSldViewPr snapToGrid="0" snapToObjects="1">
      <p:cViewPr varScale="1">
        <p:scale>
          <a:sx n="125" d="100"/>
          <a:sy n="125" d="100"/>
        </p:scale>
        <p:origin x="2155" y="72"/>
      </p:cViewPr>
      <p:guideLst/>
    </p:cSldViewPr>
  </p:slideViewPr>
  <p:notesTextViewPr>
    <p:cViewPr>
      <p:scale>
        <a:sx n="1" d="1"/>
        <a:sy n="1" d="1"/>
      </p:scale>
      <p:origin x="0" y="0"/>
    </p:cViewPr>
  </p:notesTextViewPr>
  <p:notesViewPr>
    <p:cSldViewPr snapToGrid="0" snapToObjects="1">
      <p:cViewPr varScale="1">
        <p:scale>
          <a:sx n="95" d="100"/>
          <a:sy n="95" d="100"/>
        </p:scale>
        <p:origin x="6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06T00:55:31.552"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671E4-E312-4C4D-9B13-6FAA81D13DDD}"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84598-E4F2-4799-B446-C419CB01B242}" type="slidenum">
              <a:rPr lang="en-US" smtClean="0"/>
              <a:t>‹#›</a:t>
            </a:fld>
            <a:endParaRPr lang="en-US"/>
          </a:p>
        </p:txBody>
      </p:sp>
    </p:spTree>
    <p:extLst>
      <p:ext uri="{BB962C8B-B14F-4D97-AF65-F5344CB8AC3E}">
        <p14:creationId xmlns:p14="http://schemas.microsoft.com/office/powerpoint/2010/main" val="423221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25A84598-E4F2-4799-B446-C419CB01B242}" type="slidenum">
              <a:rPr lang="en-US" smtClean="0"/>
              <a:t>3</a:t>
            </a:fld>
            <a:endParaRPr lang="en-US" dirty="0"/>
          </a:p>
        </p:txBody>
      </p:sp>
    </p:spTree>
    <p:extLst>
      <p:ext uri="{BB962C8B-B14F-4D97-AF65-F5344CB8AC3E}">
        <p14:creationId xmlns:p14="http://schemas.microsoft.com/office/powerpoint/2010/main" val="289999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Integration </a:t>
            </a:r>
          </a:p>
          <a:p>
            <a:r>
              <a:rPr lang="en-US" dirty="0"/>
              <a:t>Some have mental health specialist such as </a:t>
            </a:r>
          </a:p>
          <a:p>
            <a:endParaRPr lang="en-US" dirty="0"/>
          </a:p>
          <a:p>
            <a:endParaRPr lang="en-US" dirty="0"/>
          </a:p>
        </p:txBody>
      </p:sp>
      <p:sp>
        <p:nvSpPr>
          <p:cNvPr id="4" name="Slide Number Placeholder 3"/>
          <p:cNvSpPr>
            <a:spLocks noGrp="1"/>
          </p:cNvSpPr>
          <p:nvPr>
            <p:ph type="sldNum" sz="quarter" idx="5"/>
          </p:nvPr>
        </p:nvSpPr>
        <p:spPr/>
        <p:txBody>
          <a:bodyPr/>
          <a:lstStyle/>
          <a:p>
            <a:fld id="{25A84598-E4F2-4799-B446-C419CB01B242}" type="slidenum">
              <a:rPr lang="en-US" smtClean="0"/>
              <a:t>20</a:t>
            </a:fld>
            <a:endParaRPr lang="en-US" dirty="0"/>
          </a:p>
        </p:txBody>
      </p:sp>
    </p:spTree>
    <p:extLst>
      <p:ext uri="{BB962C8B-B14F-4D97-AF65-F5344CB8AC3E}">
        <p14:creationId xmlns:p14="http://schemas.microsoft.com/office/powerpoint/2010/main" val="14301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information about the grant that made it possible for us to bring this information to you </a:t>
            </a:r>
          </a:p>
        </p:txBody>
      </p:sp>
      <p:sp>
        <p:nvSpPr>
          <p:cNvPr id="4" name="Slide Number Placeholder 3"/>
          <p:cNvSpPr>
            <a:spLocks noGrp="1"/>
          </p:cNvSpPr>
          <p:nvPr>
            <p:ph type="sldNum" sz="quarter" idx="5"/>
          </p:nvPr>
        </p:nvSpPr>
        <p:spPr/>
        <p:txBody>
          <a:bodyPr/>
          <a:lstStyle/>
          <a:p>
            <a:fld id="{25A84598-E4F2-4799-B446-C419CB01B242}" type="slidenum">
              <a:rPr lang="en-US" smtClean="0"/>
              <a:t>21</a:t>
            </a:fld>
            <a:endParaRPr lang="en-US"/>
          </a:p>
        </p:txBody>
      </p:sp>
    </p:spTree>
    <p:extLst>
      <p:ext uri="{BB962C8B-B14F-4D97-AF65-F5344CB8AC3E}">
        <p14:creationId xmlns:p14="http://schemas.microsoft.com/office/powerpoint/2010/main" val="1664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25A84598-E4F2-4799-B446-C419CB01B242}" type="slidenum">
              <a:rPr lang="en-US" smtClean="0"/>
              <a:t>4</a:t>
            </a:fld>
            <a:endParaRPr lang="en-US" dirty="0"/>
          </a:p>
        </p:txBody>
      </p:sp>
    </p:spTree>
    <p:extLst>
      <p:ext uri="{BB962C8B-B14F-4D97-AF65-F5344CB8AC3E}">
        <p14:creationId xmlns:p14="http://schemas.microsoft.com/office/powerpoint/2010/main" val="261241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25A84598-E4F2-4799-B446-C419CB01B242}" type="slidenum">
              <a:rPr lang="en-US" smtClean="0"/>
              <a:t>5</a:t>
            </a:fld>
            <a:endParaRPr lang="en-US" dirty="0"/>
          </a:p>
        </p:txBody>
      </p:sp>
    </p:spTree>
    <p:extLst>
      <p:ext uri="{BB962C8B-B14F-4D97-AF65-F5344CB8AC3E}">
        <p14:creationId xmlns:p14="http://schemas.microsoft.com/office/powerpoint/2010/main" val="250642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cap="all" dirty="0">
                <a:solidFill>
                  <a:srgbClr val="31261D"/>
                </a:solidFill>
                <a:latin typeface="titling-gothic"/>
              </a:rPr>
              <a:t>Specially important because </a:t>
            </a:r>
            <a:endParaRPr lang="en-US" b="0" i="0" cap="all" dirty="0">
              <a:solidFill>
                <a:srgbClr val="31261D"/>
              </a:solidFill>
              <a:effectLst/>
              <a:latin typeface="titling-gothic"/>
            </a:endParaRPr>
          </a:p>
          <a:p>
            <a:pPr algn="l"/>
            <a:endParaRPr lang="en-US" i="1" dirty="0">
              <a:solidFill>
                <a:srgbClr val="766E68"/>
              </a:solidFill>
              <a:latin typeface="gentona"/>
            </a:endParaRPr>
          </a:p>
          <a:p>
            <a:pPr algn="l"/>
            <a:r>
              <a:rPr lang="en-US" b="0" i="0" dirty="0">
                <a:solidFill>
                  <a:srgbClr val="534A43"/>
                </a:solidFill>
                <a:effectLst/>
                <a:latin typeface="arnhem"/>
              </a:rPr>
              <a:t>COVID-19 social distancing requirements have a different emotional impact on them than on adults. </a:t>
            </a:r>
            <a:endParaRPr lang="es-MX" dirty="0"/>
          </a:p>
        </p:txBody>
      </p:sp>
      <p:sp>
        <p:nvSpPr>
          <p:cNvPr id="4" name="Slide Number Placeholder 3"/>
          <p:cNvSpPr>
            <a:spLocks noGrp="1"/>
          </p:cNvSpPr>
          <p:nvPr>
            <p:ph type="sldNum" sz="quarter" idx="5"/>
          </p:nvPr>
        </p:nvSpPr>
        <p:spPr/>
        <p:txBody>
          <a:bodyPr/>
          <a:lstStyle/>
          <a:p>
            <a:fld id="{25A84598-E4F2-4799-B446-C419CB01B242}" type="slidenum">
              <a:rPr lang="en-US" smtClean="0"/>
              <a:t>6</a:t>
            </a:fld>
            <a:endParaRPr lang="en-US" dirty="0"/>
          </a:p>
        </p:txBody>
      </p:sp>
    </p:spTree>
    <p:extLst>
      <p:ext uri="{BB962C8B-B14F-4D97-AF65-F5344CB8AC3E}">
        <p14:creationId xmlns:p14="http://schemas.microsoft.com/office/powerpoint/2010/main" val="72826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44444"/>
                </a:solidFill>
                <a:effectLst/>
                <a:latin typeface="Roboto" panose="02000000000000000000" pitchFamily="2" charset="0"/>
              </a:rPr>
              <a:t>Mental </a:t>
            </a:r>
            <a:r>
              <a:rPr lang="en-US" b="0" i="1" dirty="0">
                <a:solidFill>
                  <a:srgbClr val="444444"/>
                </a:solidFill>
                <a:effectLst/>
                <a:latin typeface="Roboto" panose="02000000000000000000" pitchFamily="2" charset="0"/>
              </a:rPr>
              <a:t>Health</a:t>
            </a:r>
            <a:r>
              <a:rPr lang="en-US" b="0" i="0" dirty="0">
                <a:solidFill>
                  <a:srgbClr val="444444"/>
                </a:solidFill>
                <a:effectLst/>
                <a:latin typeface="Roboto" panose="02000000000000000000" pitchFamily="2" charset="0"/>
              </a:rPr>
              <a:t>...involves effective functioning in daily activities resulting in:</a:t>
            </a:r>
          </a:p>
          <a:p>
            <a:pPr algn="l">
              <a:buFont typeface="Arial" panose="020B0604020202020204" pitchFamily="34" charset="0"/>
              <a:buChar char="•"/>
            </a:pPr>
            <a:r>
              <a:rPr lang="en-US" b="0" i="0" dirty="0">
                <a:solidFill>
                  <a:srgbClr val="444444"/>
                </a:solidFill>
                <a:effectLst/>
                <a:latin typeface="Roboto" panose="02000000000000000000" pitchFamily="2" charset="0"/>
              </a:rPr>
              <a:t>Productive activities (such as in work, school or caregiving).</a:t>
            </a:r>
          </a:p>
          <a:p>
            <a:pPr algn="l">
              <a:buFont typeface="Arial" panose="020B0604020202020204" pitchFamily="34" charset="0"/>
              <a:buChar char="•"/>
            </a:pPr>
            <a:r>
              <a:rPr lang="en-US" b="0" i="0" dirty="0">
                <a:solidFill>
                  <a:srgbClr val="444444"/>
                </a:solidFill>
                <a:effectLst/>
                <a:latin typeface="Roboto" panose="02000000000000000000" pitchFamily="2" charset="0"/>
              </a:rPr>
              <a:t>Healthy relationships.</a:t>
            </a:r>
          </a:p>
          <a:p>
            <a:pPr algn="l">
              <a:buFont typeface="Arial" panose="020B0604020202020204" pitchFamily="34" charset="0"/>
              <a:buChar char="•"/>
            </a:pPr>
            <a:r>
              <a:rPr lang="en-US" b="0" i="0" dirty="0">
                <a:solidFill>
                  <a:srgbClr val="444444"/>
                </a:solidFill>
                <a:effectLst/>
                <a:latin typeface="Roboto" panose="02000000000000000000" pitchFamily="2" charset="0"/>
              </a:rPr>
              <a:t>Ability to adapt to change and cope with adversity.</a:t>
            </a:r>
          </a:p>
          <a:p>
            <a:endParaRPr lang="en-US" dirty="0"/>
          </a:p>
        </p:txBody>
      </p:sp>
      <p:sp>
        <p:nvSpPr>
          <p:cNvPr id="4" name="Slide Number Placeholder 3"/>
          <p:cNvSpPr>
            <a:spLocks noGrp="1"/>
          </p:cNvSpPr>
          <p:nvPr>
            <p:ph type="sldNum" sz="quarter" idx="5"/>
          </p:nvPr>
        </p:nvSpPr>
        <p:spPr/>
        <p:txBody>
          <a:bodyPr/>
          <a:lstStyle/>
          <a:p>
            <a:fld id="{25A84598-E4F2-4799-B446-C419CB01B242}" type="slidenum">
              <a:rPr lang="en-US" smtClean="0"/>
              <a:t>7</a:t>
            </a:fld>
            <a:endParaRPr lang="en-US" dirty="0"/>
          </a:p>
        </p:txBody>
      </p:sp>
    </p:spTree>
    <p:extLst>
      <p:ext uri="{BB962C8B-B14F-4D97-AF65-F5344CB8AC3E}">
        <p14:creationId xmlns:p14="http://schemas.microsoft.com/office/powerpoint/2010/main" val="315028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This </a:t>
            </a:r>
            <a:r>
              <a:rPr lang="en-US" dirty="0">
                <a:solidFill>
                  <a:srgbClr val="000000"/>
                </a:solidFill>
                <a:latin typeface="Open Sans" panose="020B0606030504020204" pitchFamily="34" charset="0"/>
              </a:rPr>
              <a:t>info came from the </a:t>
            </a:r>
            <a:r>
              <a:rPr lang="en-US" b="0" i="0" dirty="0">
                <a:solidFill>
                  <a:srgbClr val="000000"/>
                </a:solidFill>
                <a:effectLst/>
                <a:latin typeface="Open Sans" panose="020B0606030504020204" pitchFamily="34" charset="0"/>
              </a:rPr>
              <a:t>Adolescent Behaviors and Experiences Survey (ABES), first nationally representative survey of public- and private-school high school students to assess the well-being of U.S. youth during the COVID-19 pandemic. </a:t>
            </a:r>
          </a:p>
          <a:p>
            <a:r>
              <a:rPr lang="en-US" dirty="0">
                <a:solidFill>
                  <a:srgbClr val="000000"/>
                </a:solidFill>
                <a:latin typeface="Open Sans" panose="020B0606030504020204" pitchFamily="34" charset="0"/>
              </a:rPr>
              <a:t>Students were </a:t>
            </a:r>
            <a:r>
              <a:rPr lang="en-US" b="0" i="0" dirty="0">
                <a:solidFill>
                  <a:srgbClr val="000000"/>
                </a:solidFill>
                <a:effectLst/>
                <a:latin typeface="Open Sans" panose="020B0606030504020204" pitchFamily="34" charset="0"/>
              </a:rPr>
              <a:t>survey during January – June 2021.</a:t>
            </a:r>
            <a:endParaRPr lang="en-US" dirty="0"/>
          </a:p>
        </p:txBody>
      </p:sp>
      <p:sp>
        <p:nvSpPr>
          <p:cNvPr id="4" name="Slide Number Placeholder 3"/>
          <p:cNvSpPr>
            <a:spLocks noGrp="1"/>
          </p:cNvSpPr>
          <p:nvPr>
            <p:ph type="sldNum" sz="quarter" idx="5"/>
          </p:nvPr>
        </p:nvSpPr>
        <p:spPr/>
        <p:txBody>
          <a:bodyPr/>
          <a:lstStyle/>
          <a:p>
            <a:fld id="{25A84598-E4F2-4799-B446-C419CB01B242}" type="slidenum">
              <a:rPr lang="en-US" smtClean="0"/>
              <a:t>9</a:t>
            </a:fld>
            <a:endParaRPr lang="en-US" dirty="0"/>
          </a:p>
        </p:txBody>
      </p:sp>
    </p:spTree>
    <p:extLst>
      <p:ext uri="{BB962C8B-B14F-4D97-AF65-F5344CB8AC3E}">
        <p14:creationId xmlns:p14="http://schemas.microsoft.com/office/powerpoint/2010/main" val="357917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a:t>
            </a:r>
          </a:p>
          <a:p>
            <a:r>
              <a:rPr lang="en-US" dirty="0"/>
              <a:t>National Alliance on Mental Illness </a:t>
            </a:r>
          </a:p>
        </p:txBody>
      </p:sp>
      <p:sp>
        <p:nvSpPr>
          <p:cNvPr id="4" name="Slide Number Placeholder 3"/>
          <p:cNvSpPr>
            <a:spLocks noGrp="1"/>
          </p:cNvSpPr>
          <p:nvPr>
            <p:ph type="sldNum" sz="quarter" idx="5"/>
          </p:nvPr>
        </p:nvSpPr>
        <p:spPr/>
        <p:txBody>
          <a:bodyPr/>
          <a:lstStyle/>
          <a:p>
            <a:fld id="{25A84598-E4F2-4799-B446-C419CB01B242}" type="slidenum">
              <a:rPr lang="en-US" smtClean="0"/>
              <a:t>12</a:t>
            </a:fld>
            <a:endParaRPr lang="en-US" dirty="0"/>
          </a:p>
        </p:txBody>
      </p:sp>
    </p:spTree>
    <p:extLst>
      <p:ext uri="{BB962C8B-B14F-4D97-AF65-F5344CB8AC3E}">
        <p14:creationId xmlns:p14="http://schemas.microsoft.com/office/powerpoint/2010/main" val="412983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students need to feel Emotionally safe to open up and talk </a:t>
            </a:r>
          </a:p>
          <a:p>
            <a:endParaRPr lang="en-US"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They can have difficulty expression how they are feeling</a:t>
            </a:r>
          </a:p>
          <a:p>
            <a:endParaRPr lang="en-US"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They fear adults might not understand them, wont believe them or not take them seriously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5A84598-E4F2-4799-B446-C419CB01B242}" type="slidenum">
              <a:rPr lang="en-US" smtClean="0"/>
              <a:t>15</a:t>
            </a:fld>
            <a:endParaRPr lang="en-US"/>
          </a:p>
        </p:txBody>
      </p:sp>
    </p:spTree>
    <p:extLst>
      <p:ext uri="{BB962C8B-B14F-4D97-AF65-F5344CB8AC3E}">
        <p14:creationId xmlns:p14="http://schemas.microsoft.com/office/powerpoint/2010/main" val="406435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and education, </a:t>
            </a:r>
          </a:p>
          <a:p>
            <a:r>
              <a:rPr lang="en-US" dirty="0"/>
              <a:t>Resources </a:t>
            </a:r>
          </a:p>
          <a:p>
            <a:endParaRPr lang="en-US" dirty="0"/>
          </a:p>
          <a:p>
            <a:r>
              <a:rPr lang="en-US" dirty="0"/>
              <a:t>The </a:t>
            </a:r>
            <a:r>
              <a:rPr lang="en-US" dirty="0" err="1"/>
              <a:t>trevor</a:t>
            </a:r>
            <a:r>
              <a:rPr lang="en-US" dirty="0"/>
              <a:t> project LGBTQ </a:t>
            </a:r>
          </a:p>
          <a:p>
            <a:endParaRPr lang="en-US" dirty="0"/>
          </a:p>
          <a:p>
            <a:endParaRPr lang="en-US" dirty="0"/>
          </a:p>
        </p:txBody>
      </p:sp>
      <p:sp>
        <p:nvSpPr>
          <p:cNvPr id="4" name="Slide Number Placeholder 3"/>
          <p:cNvSpPr>
            <a:spLocks noGrp="1"/>
          </p:cNvSpPr>
          <p:nvPr>
            <p:ph type="sldNum" sz="quarter" idx="5"/>
          </p:nvPr>
        </p:nvSpPr>
        <p:spPr/>
        <p:txBody>
          <a:bodyPr/>
          <a:lstStyle/>
          <a:p>
            <a:fld id="{25A84598-E4F2-4799-B446-C419CB01B242}" type="slidenum">
              <a:rPr lang="en-US" smtClean="0"/>
              <a:t>19</a:t>
            </a:fld>
            <a:endParaRPr lang="en-US" dirty="0"/>
          </a:p>
        </p:txBody>
      </p:sp>
    </p:spTree>
    <p:extLst>
      <p:ext uri="{BB962C8B-B14F-4D97-AF65-F5344CB8AC3E}">
        <p14:creationId xmlns:p14="http://schemas.microsoft.com/office/powerpoint/2010/main" val="3395779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A24E-7DC6-7442-B32B-15C4BB2A18A4}"/>
              </a:ext>
            </a:extLst>
          </p:cNvPr>
          <p:cNvSpPr>
            <a:spLocks noGrp="1"/>
          </p:cNvSpPr>
          <p:nvPr>
            <p:ph type="ctrTitle"/>
          </p:nvPr>
        </p:nvSpPr>
        <p:spPr>
          <a:xfrm>
            <a:off x="5385915" y="1122362"/>
            <a:ext cx="5533292" cy="2424705"/>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48348F7-810D-7840-BB0E-A2F9184D1D34}"/>
              </a:ext>
            </a:extLst>
          </p:cNvPr>
          <p:cNvSpPr>
            <a:spLocks noGrp="1"/>
          </p:cNvSpPr>
          <p:nvPr>
            <p:ph type="subTitle" idx="1"/>
          </p:nvPr>
        </p:nvSpPr>
        <p:spPr>
          <a:xfrm>
            <a:off x="5385915" y="3602038"/>
            <a:ext cx="5533291" cy="168149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Shape&#10;&#10;Description automatically generated with medium confidence">
            <a:extLst>
              <a:ext uri="{FF2B5EF4-FFF2-40B4-BE49-F238E27FC236}">
                <a16:creationId xmlns:a16="http://schemas.microsoft.com/office/drawing/2014/main" id="{24E46AC8-217E-804D-B30C-2024EDA75181}"/>
              </a:ext>
            </a:extLst>
          </p:cNvPr>
          <p:cNvPicPr>
            <a:picLocks noChangeAspect="1"/>
          </p:cNvPicPr>
          <p:nvPr userDrawn="1"/>
        </p:nvPicPr>
        <p:blipFill>
          <a:blip r:embed="rId2"/>
          <a:stretch>
            <a:fillRect/>
          </a:stretch>
        </p:blipFill>
        <p:spPr>
          <a:xfrm>
            <a:off x="9431079" y="6026062"/>
            <a:ext cx="2641639" cy="698510"/>
          </a:xfrm>
          <a:prstGeom prst="rect">
            <a:avLst/>
          </a:prstGeom>
        </p:spPr>
      </p:pic>
      <p:sp>
        <p:nvSpPr>
          <p:cNvPr id="8" name="Freeform 7">
            <a:extLst>
              <a:ext uri="{FF2B5EF4-FFF2-40B4-BE49-F238E27FC236}">
                <a16:creationId xmlns:a16="http://schemas.microsoft.com/office/drawing/2014/main" id="{42757A12-7CAD-5541-9FD4-AB026324F145}"/>
              </a:ext>
            </a:extLst>
          </p:cNvPr>
          <p:cNvSpPr/>
          <p:nvPr userDrawn="1"/>
        </p:nvSpPr>
        <p:spPr>
          <a:xfrm>
            <a:off x="1308844" y="9128"/>
            <a:ext cx="3387263" cy="3686149"/>
          </a:xfrm>
          <a:custGeom>
            <a:avLst/>
            <a:gdLst>
              <a:gd name="connsiteX0" fmla="*/ 0 w 3052482"/>
              <a:gd name="connsiteY0" fmla="*/ 0 h 3321424"/>
              <a:gd name="connsiteX1" fmla="*/ 954741 w 3052482"/>
              <a:gd name="connsiteY1" fmla="*/ 0 h 3321424"/>
              <a:gd name="connsiteX2" fmla="*/ 3052482 w 3052482"/>
              <a:gd name="connsiteY2" fmla="*/ 3321424 h 3321424"/>
              <a:gd name="connsiteX3" fmla="*/ 2124635 w 3052482"/>
              <a:gd name="connsiteY3" fmla="*/ 3321424 h 3321424"/>
              <a:gd name="connsiteX4" fmla="*/ 0 w 3052482"/>
              <a:gd name="connsiteY4" fmla="*/ 0 h 33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482" h="3321424">
                <a:moveTo>
                  <a:pt x="0" y="0"/>
                </a:moveTo>
                <a:lnTo>
                  <a:pt x="954741" y="0"/>
                </a:lnTo>
                <a:lnTo>
                  <a:pt x="3052482" y="3321424"/>
                </a:lnTo>
                <a:lnTo>
                  <a:pt x="2124635" y="3321424"/>
                </a:lnTo>
                <a:lnTo>
                  <a:pt x="0" y="0"/>
                </a:lnTo>
                <a:close/>
              </a:path>
            </a:pathLst>
          </a:custGeom>
          <a:solidFill>
            <a:srgbClr val="CFCFD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102F81E2-DA79-DE41-BBF9-89855AD2118A}"/>
              </a:ext>
            </a:extLst>
          </p:cNvPr>
          <p:cNvSpPr/>
          <p:nvPr userDrawn="1"/>
        </p:nvSpPr>
        <p:spPr>
          <a:xfrm flipH="1" flipV="1">
            <a:off x="2262505" y="3118191"/>
            <a:ext cx="3387263" cy="3744128"/>
          </a:xfrm>
          <a:custGeom>
            <a:avLst/>
            <a:gdLst>
              <a:gd name="connsiteX0" fmla="*/ 0 w 3052482"/>
              <a:gd name="connsiteY0" fmla="*/ 0 h 3321424"/>
              <a:gd name="connsiteX1" fmla="*/ 954741 w 3052482"/>
              <a:gd name="connsiteY1" fmla="*/ 0 h 3321424"/>
              <a:gd name="connsiteX2" fmla="*/ 3052482 w 3052482"/>
              <a:gd name="connsiteY2" fmla="*/ 3321424 h 3321424"/>
              <a:gd name="connsiteX3" fmla="*/ 2124635 w 3052482"/>
              <a:gd name="connsiteY3" fmla="*/ 3321424 h 3321424"/>
              <a:gd name="connsiteX4" fmla="*/ 0 w 3052482"/>
              <a:gd name="connsiteY4" fmla="*/ 0 h 3321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482" h="3321424">
                <a:moveTo>
                  <a:pt x="0" y="0"/>
                </a:moveTo>
                <a:lnTo>
                  <a:pt x="954741" y="0"/>
                </a:lnTo>
                <a:lnTo>
                  <a:pt x="3052482" y="3321424"/>
                </a:lnTo>
                <a:lnTo>
                  <a:pt x="2124635" y="3321424"/>
                </a:lnTo>
                <a:lnTo>
                  <a:pt x="0" y="0"/>
                </a:lnTo>
                <a:close/>
              </a:path>
            </a:pathLst>
          </a:custGeom>
          <a:solidFill>
            <a:srgbClr val="31B8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C49A5AFA-7ED9-3946-AEA3-824F2C9ABAB7}"/>
              </a:ext>
            </a:extLst>
          </p:cNvPr>
          <p:cNvSpPr/>
          <p:nvPr userDrawn="1"/>
        </p:nvSpPr>
        <p:spPr>
          <a:xfrm>
            <a:off x="0" y="10633"/>
            <a:ext cx="4593265" cy="6847367"/>
          </a:xfrm>
          <a:custGeom>
            <a:avLst/>
            <a:gdLst>
              <a:gd name="connsiteX0" fmla="*/ 4593265 w 4593265"/>
              <a:gd name="connsiteY0" fmla="*/ 6847367 h 6847367"/>
              <a:gd name="connsiteX1" fmla="*/ 318977 w 4593265"/>
              <a:gd name="connsiteY1" fmla="*/ 0 h 6847367"/>
              <a:gd name="connsiteX2" fmla="*/ 0 w 4593265"/>
              <a:gd name="connsiteY2" fmla="*/ 0 h 6847367"/>
              <a:gd name="connsiteX3" fmla="*/ 0 w 4593265"/>
              <a:gd name="connsiteY3" fmla="*/ 6847367 h 6847367"/>
              <a:gd name="connsiteX4" fmla="*/ 4593265 w 4593265"/>
              <a:gd name="connsiteY4" fmla="*/ 6847367 h 68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265" h="6847367">
                <a:moveTo>
                  <a:pt x="4593265" y="6847367"/>
                </a:moveTo>
                <a:lnTo>
                  <a:pt x="318977" y="0"/>
                </a:lnTo>
                <a:lnTo>
                  <a:pt x="0" y="0"/>
                </a:lnTo>
                <a:lnTo>
                  <a:pt x="0" y="6847367"/>
                </a:lnTo>
                <a:lnTo>
                  <a:pt x="4593265" y="6847367"/>
                </a:lnTo>
                <a:close/>
              </a:path>
            </a:pathLst>
          </a:custGeom>
          <a:solidFill>
            <a:srgbClr val="576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16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2C01-01CF-5A4C-93CD-22693592B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CC14B-20D1-1248-9605-873B80EF7F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7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A9814-C6A0-C748-80CD-CF65F228F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60AF93-851A-4245-B4FE-8784081A9A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267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456D-F927-3E41-A990-37AA19F3D0C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A1F0B0-9C64-4240-AE05-A3A7F8EA3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61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00C43B-3C15-B94D-8C7F-A41FC49C2CD8}"/>
              </a:ext>
            </a:extLst>
          </p:cNvPr>
          <p:cNvSpPr/>
          <p:nvPr userDrawn="1"/>
        </p:nvSpPr>
        <p:spPr>
          <a:xfrm>
            <a:off x="0" y="1279794"/>
            <a:ext cx="12192000" cy="4732774"/>
          </a:xfrm>
          <a:prstGeom prst="rect">
            <a:avLst/>
          </a:prstGeom>
          <a:solidFill>
            <a:srgbClr val="30B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24B4C-C278-5844-9480-82EDFE4905A8}"/>
              </a:ext>
            </a:extLst>
          </p:cNvPr>
          <p:cNvSpPr>
            <a:spLocks noGrp="1"/>
          </p:cNvSpPr>
          <p:nvPr>
            <p:ph type="title"/>
          </p:nvPr>
        </p:nvSpPr>
        <p:spPr>
          <a:xfrm>
            <a:off x="831850" y="153891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4B4982-B2D3-034D-A21F-AC6158A171A7}"/>
              </a:ext>
            </a:extLst>
          </p:cNvPr>
          <p:cNvSpPr>
            <a:spLocks noGrp="1"/>
          </p:cNvSpPr>
          <p:nvPr>
            <p:ph type="body" idx="1"/>
          </p:nvPr>
        </p:nvSpPr>
        <p:spPr>
          <a:xfrm>
            <a:off x="831850" y="3647441"/>
            <a:ext cx="10515600" cy="2271390"/>
          </a:xfrm>
        </p:spPr>
        <p:txBody>
          <a:bodyPr anchor="t"/>
          <a:lstStyle>
            <a:lvl1pPr marL="0" indent="0" algn="ctr">
              <a:buNone/>
              <a:defRPr sz="2400">
                <a:solidFill>
                  <a:sysClr val="windowText" lastClr="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Shape&#10;&#10;Description automatically generated with medium confidence">
            <a:extLst>
              <a:ext uri="{FF2B5EF4-FFF2-40B4-BE49-F238E27FC236}">
                <a16:creationId xmlns:a16="http://schemas.microsoft.com/office/drawing/2014/main" id="{FF903827-C819-8141-A076-A46AB5E73B4C}"/>
              </a:ext>
            </a:extLst>
          </p:cNvPr>
          <p:cNvPicPr>
            <a:picLocks noChangeAspect="1"/>
          </p:cNvPicPr>
          <p:nvPr userDrawn="1"/>
        </p:nvPicPr>
        <p:blipFill>
          <a:blip r:embed="rId2"/>
          <a:stretch>
            <a:fillRect/>
          </a:stretch>
        </p:blipFill>
        <p:spPr>
          <a:xfrm>
            <a:off x="9431079" y="6119298"/>
            <a:ext cx="2641639" cy="698510"/>
          </a:xfrm>
          <a:prstGeom prst="rect">
            <a:avLst/>
          </a:prstGeom>
        </p:spPr>
      </p:pic>
      <p:sp>
        <p:nvSpPr>
          <p:cNvPr id="12" name="Rectangle 11">
            <a:extLst>
              <a:ext uri="{FF2B5EF4-FFF2-40B4-BE49-F238E27FC236}">
                <a16:creationId xmlns:a16="http://schemas.microsoft.com/office/drawing/2014/main" id="{73502815-2969-6745-AB8F-7A35045B53D2}"/>
              </a:ext>
            </a:extLst>
          </p:cNvPr>
          <p:cNvSpPr/>
          <p:nvPr userDrawn="1"/>
        </p:nvSpPr>
        <p:spPr>
          <a:xfrm>
            <a:off x="0" y="673240"/>
            <a:ext cx="12192000" cy="606554"/>
          </a:xfrm>
          <a:prstGeom prst="rect">
            <a:avLst/>
          </a:prstGeom>
          <a:solidFill>
            <a:srgbClr val="CF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40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4B48-E2AD-EA47-A4A4-6D24C1190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93DE-6C99-C049-97AF-9BBF9C3EB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9FE013-D923-F947-9C88-56D698FE7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32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F970-ECDF-4843-BA40-EBE674201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871CE-C096-4F45-A811-657D296CF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9886B-F0BA-F043-89D9-F10DBA68B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67457B-0BB1-D24B-8CAB-B153DED18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921D8-51B7-6E40-A5E5-87AD6D36F1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36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BD25-812B-2340-85D2-34D6803336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894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9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2DC9-C079-8E43-B497-95C008859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570FB5-E235-4742-9F2E-648623907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E72245-3D83-3544-BE08-ACFEDAD61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975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3C3B-A5A8-D24E-BEB1-312D125C1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6E9994-F766-3349-B2BA-729E376AC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7D2EDA-5F36-2442-9E37-CE486C7CE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30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B6006-6BB5-1F4B-A814-1B8798AAC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A265A-ADE9-9F41-98E6-7A76A6074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A7EBE-A41C-4D4C-B757-55B2689C8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3FC-EC36-1A4C-818E-30151C9F82DA}" type="datetimeFigureOut">
              <a:rPr lang="en-US" smtClean="0"/>
              <a:t>12/7/2022</a:t>
            </a:fld>
            <a:endParaRPr lang="en-US"/>
          </a:p>
        </p:txBody>
      </p:sp>
      <p:pic>
        <p:nvPicPr>
          <p:cNvPr id="7" name="Picture 6" descr="Shape&#10;&#10;Description automatically generated with medium confidence">
            <a:extLst>
              <a:ext uri="{FF2B5EF4-FFF2-40B4-BE49-F238E27FC236}">
                <a16:creationId xmlns:a16="http://schemas.microsoft.com/office/drawing/2014/main" id="{54C2A237-709F-FB46-8E54-088E348D2042}"/>
              </a:ext>
            </a:extLst>
          </p:cNvPr>
          <p:cNvPicPr>
            <a:picLocks noChangeAspect="1"/>
          </p:cNvPicPr>
          <p:nvPr userDrawn="1"/>
        </p:nvPicPr>
        <p:blipFill>
          <a:blip r:embed="rId13"/>
          <a:stretch>
            <a:fillRect/>
          </a:stretch>
        </p:blipFill>
        <p:spPr>
          <a:xfrm>
            <a:off x="9507829" y="6219736"/>
            <a:ext cx="2641639" cy="698510"/>
          </a:xfrm>
          <a:prstGeom prst="rect">
            <a:avLst/>
          </a:prstGeom>
        </p:spPr>
      </p:pic>
      <p:sp>
        <p:nvSpPr>
          <p:cNvPr id="8" name="Freeform 7">
            <a:extLst>
              <a:ext uri="{FF2B5EF4-FFF2-40B4-BE49-F238E27FC236}">
                <a16:creationId xmlns:a16="http://schemas.microsoft.com/office/drawing/2014/main" id="{3085F9F6-EEB9-ED4F-84EA-967CC619DE06}"/>
              </a:ext>
            </a:extLst>
          </p:cNvPr>
          <p:cNvSpPr/>
          <p:nvPr userDrawn="1"/>
        </p:nvSpPr>
        <p:spPr>
          <a:xfrm>
            <a:off x="2569491" y="6270920"/>
            <a:ext cx="6964326" cy="616689"/>
          </a:xfrm>
          <a:custGeom>
            <a:avLst/>
            <a:gdLst>
              <a:gd name="connsiteX0" fmla="*/ 0 w 6964326"/>
              <a:gd name="connsiteY0" fmla="*/ 584791 h 616689"/>
              <a:gd name="connsiteX1" fmla="*/ 584791 w 6964326"/>
              <a:gd name="connsiteY1" fmla="*/ 0 h 616689"/>
              <a:gd name="connsiteX2" fmla="*/ 6964326 w 6964326"/>
              <a:gd name="connsiteY2" fmla="*/ 0 h 616689"/>
              <a:gd name="connsiteX3" fmla="*/ 6347637 w 6964326"/>
              <a:gd name="connsiteY3" fmla="*/ 616689 h 616689"/>
              <a:gd name="connsiteX4" fmla="*/ 0 w 6964326"/>
              <a:gd name="connsiteY4" fmla="*/ 584791 h 616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4326" h="616689">
                <a:moveTo>
                  <a:pt x="0" y="584791"/>
                </a:moveTo>
                <a:lnTo>
                  <a:pt x="584791" y="0"/>
                </a:lnTo>
                <a:lnTo>
                  <a:pt x="6964326" y="0"/>
                </a:lnTo>
                <a:lnTo>
                  <a:pt x="6347637" y="616689"/>
                </a:lnTo>
                <a:lnTo>
                  <a:pt x="0" y="584791"/>
                </a:lnTo>
                <a:close/>
              </a:path>
            </a:pathLst>
          </a:custGeom>
          <a:solidFill>
            <a:srgbClr val="31B8DC"/>
          </a:solidFill>
          <a:ln>
            <a:solidFill>
              <a:srgbClr val="31B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B1B31B3-DEC4-9647-B421-8F4057FC5CB7}"/>
              </a:ext>
            </a:extLst>
          </p:cNvPr>
          <p:cNvSpPr/>
          <p:nvPr userDrawn="1"/>
        </p:nvSpPr>
        <p:spPr>
          <a:xfrm>
            <a:off x="-32963" y="6260760"/>
            <a:ext cx="3093366" cy="626849"/>
          </a:xfrm>
          <a:custGeom>
            <a:avLst/>
            <a:gdLst>
              <a:gd name="connsiteX0" fmla="*/ 0 w 6964326"/>
              <a:gd name="connsiteY0" fmla="*/ 584791 h 616689"/>
              <a:gd name="connsiteX1" fmla="*/ 584791 w 6964326"/>
              <a:gd name="connsiteY1" fmla="*/ 0 h 616689"/>
              <a:gd name="connsiteX2" fmla="*/ 6964326 w 6964326"/>
              <a:gd name="connsiteY2" fmla="*/ 0 h 616689"/>
              <a:gd name="connsiteX3" fmla="*/ 6347637 w 6964326"/>
              <a:gd name="connsiteY3" fmla="*/ 616689 h 616689"/>
              <a:gd name="connsiteX4" fmla="*/ 0 w 6964326"/>
              <a:gd name="connsiteY4" fmla="*/ 584791 h 616689"/>
              <a:gd name="connsiteX0" fmla="*/ 0 w 6964326"/>
              <a:gd name="connsiteY0" fmla="*/ 584791 h 616689"/>
              <a:gd name="connsiteX1" fmla="*/ 3886791 w 6964326"/>
              <a:gd name="connsiteY1" fmla="*/ 40640 h 616689"/>
              <a:gd name="connsiteX2" fmla="*/ 6964326 w 6964326"/>
              <a:gd name="connsiteY2" fmla="*/ 0 h 616689"/>
              <a:gd name="connsiteX3" fmla="*/ 6347637 w 6964326"/>
              <a:gd name="connsiteY3" fmla="*/ 616689 h 616689"/>
              <a:gd name="connsiteX4" fmla="*/ 0 w 6964326"/>
              <a:gd name="connsiteY4" fmla="*/ 584791 h 616689"/>
              <a:gd name="connsiteX0" fmla="*/ 0 w 6964326"/>
              <a:gd name="connsiteY0" fmla="*/ 594951 h 626849"/>
              <a:gd name="connsiteX1" fmla="*/ 3876631 w 6964326"/>
              <a:gd name="connsiteY1" fmla="*/ 0 h 626849"/>
              <a:gd name="connsiteX2" fmla="*/ 6964326 w 6964326"/>
              <a:gd name="connsiteY2" fmla="*/ 10160 h 626849"/>
              <a:gd name="connsiteX3" fmla="*/ 6347637 w 6964326"/>
              <a:gd name="connsiteY3" fmla="*/ 626849 h 626849"/>
              <a:gd name="connsiteX4" fmla="*/ 0 w 6964326"/>
              <a:gd name="connsiteY4" fmla="*/ 594951 h 626849"/>
              <a:gd name="connsiteX0" fmla="*/ 0 w 3093366"/>
              <a:gd name="connsiteY0" fmla="*/ 615271 h 626849"/>
              <a:gd name="connsiteX1" fmla="*/ 5671 w 3093366"/>
              <a:gd name="connsiteY1" fmla="*/ 0 h 626849"/>
              <a:gd name="connsiteX2" fmla="*/ 3093366 w 3093366"/>
              <a:gd name="connsiteY2" fmla="*/ 10160 h 626849"/>
              <a:gd name="connsiteX3" fmla="*/ 2476677 w 3093366"/>
              <a:gd name="connsiteY3" fmla="*/ 626849 h 626849"/>
              <a:gd name="connsiteX4" fmla="*/ 0 w 3093366"/>
              <a:gd name="connsiteY4" fmla="*/ 615271 h 62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366" h="626849">
                <a:moveTo>
                  <a:pt x="0" y="615271"/>
                </a:moveTo>
                <a:cubicBezTo>
                  <a:pt x="1890" y="410181"/>
                  <a:pt x="3781" y="205090"/>
                  <a:pt x="5671" y="0"/>
                </a:cubicBezTo>
                <a:lnTo>
                  <a:pt x="3093366" y="10160"/>
                </a:lnTo>
                <a:lnTo>
                  <a:pt x="2476677" y="626849"/>
                </a:lnTo>
                <a:lnTo>
                  <a:pt x="0" y="615271"/>
                </a:lnTo>
                <a:close/>
              </a:path>
            </a:pathLst>
          </a:custGeom>
          <a:solidFill>
            <a:srgbClr val="576163"/>
          </a:solidFill>
          <a:ln>
            <a:solidFill>
              <a:srgbClr val="576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04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domainpictures.net/view-image.php?image=19998&amp;picture=depression" TargetMode="External"/><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imh.nih.gov/health/publications/children-and-mental-healt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healthyyouth/mental-health/index.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imh.nih.gov/health/topics/child-and-adolescent-mental-healt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ami.org/About-Mental-Illness" TargetMode="External"/><Relationship Id="rId7" Type="http://schemas.openxmlformats.org/officeDocument/2006/relationships/hyperlink" Target="https://www.thetrevorprojec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ub.jhu.edu/2020/05/11/covid-19-and-adolescents/" TargetMode="External"/><Relationship Id="rId5" Type="http://schemas.openxmlformats.org/officeDocument/2006/relationships/hyperlink" Target="https://www.psychiatry.org/Patients-Families/Warning-Signs-of-Mental-Illness" TargetMode="External"/><Relationship Id="rId4" Type="http://schemas.openxmlformats.org/officeDocument/2006/relationships/hyperlink" Target="https://www.nimh.nih.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hsid.org/loc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c-who.org/partner-resources-and-tool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www.hhs.gov/surgeongeneral/priorities/youth-mental-health/index.html#explore" TargetMode="External"/><Relationship Id="rId3" Type="http://schemas.openxmlformats.org/officeDocument/2006/relationships/hyperlink" Target="https://hub.jhu.edu/2020/05/11/covid-19-and-adolescents/" TargetMode="External"/><Relationship Id="rId7" Type="http://schemas.openxmlformats.org/officeDocument/2006/relationships/hyperlink" Target="https://nami.org/About-Mental-Illness/Mental-Health-Conditions/Depression" TargetMode="External"/><Relationship Id="rId2" Type="http://schemas.openxmlformats.org/officeDocument/2006/relationships/hyperlink" Target="https://www.childrenscolorado.org/community/community-health/mental-health/mental-health-toolkit/" TargetMode="External"/><Relationship Id="rId1" Type="http://schemas.openxmlformats.org/officeDocument/2006/relationships/slideLayout" Target="../slideLayouts/slideLayout2.xml"/><Relationship Id="rId6" Type="http://schemas.openxmlformats.org/officeDocument/2006/relationships/hyperlink" Target="https://www.nimh.nih.gov/health/topics/child-and-adolescent-mental-health" TargetMode="External"/><Relationship Id="rId5" Type="http://schemas.openxmlformats.org/officeDocument/2006/relationships/hyperlink" Target="https://www.cdc.gov/healthyyouth/mental-health/index.htm" TargetMode="External"/><Relationship Id="rId10" Type="http://schemas.openxmlformats.org/officeDocument/2006/relationships/hyperlink" Target="http://sf-act.com/resources.php" TargetMode="External"/><Relationship Id="rId4" Type="http://schemas.openxmlformats.org/officeDocument/2006/relationships/hyperlink" Target="https://www.cdc.gov/media/releases/2022/p0331-youth-mental-health-covid-19.html" TargetMode="External"/><Relationship Id="rId9" Type="http://schemas.openxmlformats.org/officeDocument/2006/relationships/hyperlink" Target="https://www.thetrevorprojec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echnofaq.org/posts/2017/02/get-edge-at-your-work-station-with-updated-knowledge-latest-technical-training-is-available-onlin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groundup.org.za/article/covid-19-worlds-unprecedented-experimen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mbaumann.uneportfolio.org/2019/06/26/empathy/" TargetMode="External"/><Relationship Id="rId3" Type="http://schemas.openxmlformats.org/officeDocument/2006/relationships/image" Target="../media/image4.jp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cherlund.blogspot.com/2019/06/what-uk-can-learn-from-nordics-when-it.html" TargetMode="External"/><Relationship Id="rId11" Type="http://schemas.openxmlformats.org/officeDocument/2006/relationships/comments" Target="../comments/comment1.xml"/><Relationship Id="rId5" Type="http://schemas.openxmlformats.org/officeDocument/2006/relationships/image" Target="../media/image5.jpeg"/><Relationship Id="rId10" Type="http://schemas.openxmlformats.org/officeDocument/2006/relationships/hyperlink" Target="https://www.mrgscience.com/topic-93-growth-in-plants.html" TargetMode="External"/><Relationship Id="rId4" Type="http://schemas.openxmlformats.org/officeDocument/2006/relationships/hyperlink" Target="https://blog.scielo.org/en/2018/07/26/journals-presence-and-impact-on-the-social-web-towards-the-social-media-impact-factor/" TargetMode="External"/><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oplematters.in/blog/entrepreneurship-start-ups/startup-guide-the-importance-of-mental-health-support-in-the-workplace-2724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68AB-747C-0848-B7D8-9EC3964A996F}"/>
              </a:ext>
            </a:extLst>
          </p:cNvPr>
          <p:cNvSpPr>
            <a:spLocks noGrp="1"/>
          </p:cNvSpPr>
          <p:nvPr>
            <p:ph type="ctrTitle"/>
          </p:nvPr>
        </p:nvSpPr>
        <p:spPr>
          <a:xfrm>
            <a:off x="4084320" y="493776"/>
            <a:ext cx="7584900" cy="5602223"/>
          </a:xfrm>
        </p:spPr>
        <p:txBody>
          <a:bodyPr>
            <a:normAutofit/>
          </a:bodyPr>
          <a:lstStyle/>
          <a:p>
            <a:r>
              <a:rPr lang="en-US" sz="5500" b="1" dirty="0">
                <a:cs typeface="Times New Roman" panose="02020603050405020304" pitchFamily="18" charset="0"/>
              </a:rPr>
              <a:t>MENTAL WELLNESS</a:t>
            </a:r>
            <a:br>
              <a:rPr lang="en-US" dirty="0">
                <a:cs typeface="Times New Roman" panose="02020603050405020304" pitchFamily="18" charset="0"/>
              </a:rPr>
            </a:br>
            <a:r>
              <a:rPr lang="en-US" sz="5000" b="1" dirty="0">
                <a:cs typeface="Times New Roman" panose="02020603050405020304" pitchFamily="18" charset="0"/>
              </a:rPr>
              <a:t>Information for Parents</a:t>
            </a:r>
            <a:br>
              <a:rPr lang="en-US" dirty="0">
                <a:cs typeface="Times New Roman" panose="02020603050405020304" pitchFamily="18" charset="0"/>
              </a:rPr>
            </a:br>
            <a:br>
              <a:rPr lang="en-US" dirty="0">
                <a:cs typeface="Times New Roman" panose="02020603050405020304" pitchFamily="18" charset="0"/>
              </a:rPr>
            </a:br>
            <a:r>
              <a:rPr lang="en-US" sz="3500" dirty="0">
                <a:cs typeface="Times New Roman" panose="02020603050405020304" pitchFamily="18" charset="0"/>
              </a:rPr>
              <a:t>Maria Torres, LCSW </a:t>
            </a:r>
            <a:br>
              <a:rPr lang="en-US" sz="3500" dirty="0">
                <a:cs typeface="Times New Roman" panose="02020603050405020304" pitchFamily="18" charset="0"/>
              </a:rPr>
            </a:br>
            <a:r>
              <a:rPr lang="en-US" sz="3500" dirty="0">
                <a:cs typeface="Times New Roman" panose="02020603050405020304" pitchFamily="18" charset="0"/>
              </a:rPr>
              <a:t>Clinical Consultant</a:t>
            </a:r>
            <a:br>
              <a:rPr lang="en-US" sz="3500" dirty="0">
                <a:cs typeface="Times New Roman" panose="02020603050405020304" pitchFamily="18" charset="0"/>
              </a:rPr>
            </a:br>
            <a:r>
              <a:rPr lang="en-US" sz="3500" dirty="0">
                <a:cs typeface="Times New Roman" panose="02020603050405020304" pitchFamily="18" charset="0"/>
              </a:rPr>
              <a:t>December 2022</a:t>
            </a:r>
          </a:p>
        </p:txBody>
      </p:sp>
    </p:spTree>
    <p:extLst>
      <p:ext uri="{BB962C8B-B14F-4D97-AF65-F5344CB8AC3E}">
        <p14:creationId xmlns:p14="http://schemas.microsoft.com/office/powerpoint/2010/main" val="41123538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DC88-2B5F-408B-3AD2-54A4D4D8BC98}"/>
              </a:ext>
            </a:extLst>
          </p:cNvPr>
          <p:cNvSpPr>
            <a:spLocks noGrp="1"/>
          </p:cNvSpPr>
          <p:nvPr>
            <p:ph type="title"/>
          </p:nvPr>
        </p:nvSpPr>
        <p:spPr>
          <a:xfrm>
            <a:off x="0" y="365125"/>
            <a:ext cx="12192000" cy="1069975"/>
          </a:xfrm>
          <a:solidFill>
            <a:srgbClr val="30B8DC"/>
          </a:solidFill>
        </p:spPr>
        <p:txBody>
          <a:bodyPr/>
          <a:lstStyle/>
          <a:p>
            <a:pPr algn="ctr"/>
            <a:r>
              <a:rPr lang="en-US" b="1" dirty="0"/>
              <a:t>ANXIETY </a:t>
            </a:r>
          </a:p>
        </p:txBody>
      </p:sp>
      <p:sp>
        <p:nvSpPr>
          <p:cNvPr id="3" name="Text Placeholder 2">
            <a:extLst>
              <a:ext uri="{FF2B5EF4-FFF2-40B4-BE49-F238E27FC236}">
                <a16:creationId xmlns:a16="http://schemas.microsoft.com/office/drawing/2014/main" id="{17B2F04C-2B46-EFC5-A114-256A7915C0BA}"/>
              </a:ext>
            </a:extLst>
          </p:cNvPr>
          <p:cNvSpPr>
            <a:spLocks noGrp="1"/>
          </p:cNvSpPr>
          <p:nvPr>
            <p:ph type="body" idx="1"/>
          </p:nvPr>
        </p:nvSpPr>
        <p:spPr>
          <a:xfrm>
            <a:off x="839788" y="1681163"/>
            <a:ext cx="5157787" cy="458787"/>
          </a:xfrm>
          <a:solidFill>
            <a:srgbClr val="30B8DC"/>
          </a:solidFill>
        </p:spPr>
        <p:txBody>
          <a:bodyPr>
            <a:normAutofit lnSpcReduction="10000"/>
          </a:bodyPr>
          <a:lstStyle/>
          <a:p>
            <a:r>
              <a:rPr lang="en-US" i="0" dirty="0">
                <a:solidFill>
                  <a:srgbClr val="353535"/>
                </a:solidFill>
                <a:effectLst/>
                <a:latin typeface="ProximaNova-Regular"/>
              </a:rPr>
              <a:t>Emotional symptoms:</a:t>
            </a:r>
            <a:endParaRPr lang="en-US" dirty="0"/>
          </a:p>
        </p:txBody>
      </p:sp>
      <p:sp>
        <p:nvSpPr>
          <p:cNvPr id="4" name="Content Placeholder 3">
            <a:extLst>
              <a:ext uri="{FF2B5EF4-FFF2-40B4-BE49-F238E27FC236}">
                <a16:creationId xmlns:a16="http://schemas.microsoft.com/office/drawing/2014/main" id="{C5D13266-A37A-3B6B-BC5B-FE3276428690}"/>
              </a:ext>
            </a:extLst>
          </p:cNvPr>
          <p:cNvSpPr>
            <a:spLocks noGrp="1"/>
          </p:cNvSpPr>
          <p:nvPr>
            <p:ph sz="half" idx="2"/>
          </p:nvPr>
        </p:nvSpPr>
        <p:spPr/>
        <p:txBody>
          <a:bodyPr/>
          <a:lstStyle/>
          <a:p>
            <a:pPr algn="l" fontAlgn="t">
              <a:buFont typeface="Arial" panose="020B0604020202020204" pitchFamily="34" charset="0"/>
              <a:buChar char="•"/>
            </a:pPr>
            <a:r>
              <a:rPr lang="en-US" b="0" i="0" u="none" strike="noStrike" dirty="0">
                <a:solidFill>
                  <a:srgbClr val="353535"/>
                </a:solidFill>
                <a:effectLst/>
                <a:latin typeface="ProximaNova-Regular"/>
              </a:rPr>
              <a:t>Feelings of apprehension or dread</a:t>
            </a:r>
          </a:p>
          <a:p>
            <a:pPr algn="l" fontAlgn="t">
              <a:buFont typeface="Arial" panose="020B0604020202020204" pitchFamily="34" charset="0"/>
              <a:buChar char="•"/>
            </a:pPr>
            <a:r>
              <a:rPr lang="en-US" b="0" i="0" u="none" strike="noStrike" dirty="0">
                <a:solidFill>
                  <a:srgbClr val="353535"/>
                </a:solidFill>
                <a:effectLst/>
                <a:latin typeface="ProximaNova-Regular"/>
              </a:rPr>
              <a:t>Feeling tense or jumpy</a:t>
            </a:r>
          </a:p>
          <a:p>
            <a:pPr algn="l" fontAlgn="t">
              <a:buFont typeface="Arial" panose="020B0604020202020204" pitchFamily="34" charset="0"/>
              <a:buChar char="•"/>
            </a:pPr>
            <a:r>
              <a:rPr lang="en-US" b="0" i="0" u="none" strike="noStrike" dirty="0">
                <a:solidFill>
                  <a:srgbClr val="353535"/>
                </a:solidFill>
                <a:effectLst/>
                <a:latin typeface="ProximaNova-Regular"/>
              </a:rPr>
              <a:t>Restlessness or irritability</a:t>
            </a:r>
          </a:p>
          <a:p>
            <a:pPr algn="l" fontAlgn="t">
              <a:buFont typeface="Arial" panose="020B0604020202020204" pitchFamily="34" charset="0"/>
              <a:buChar char="•"/>
            </a:pPr>
            <a:r>
              <a:rPr lang="en-US" b="0" i="0" u="none" strike="noStrike" dirty="0">
                <a:solidFill>
                  <a:srgbClr val="353535"/>
                </a:solidFill>
                <a:effectLst/>
                <a:latin typeface="ProximaNova-Regular"/>
              </a:rPr>
              <a:t>Anticipating the worst and being watchful for signs of danger</a:t>
            </a:r>
          </a:p>
          <a:p>
            <a:endParaRPr lang="en-US" dirty="0"/>
          </a:p>
        </p:txBody>
      </p:sp>
      <p:sp>
        <p:nvSpPr>
          <p:cNvPr id="5" name="Text Placeholder 4">
            <a:extLst>
              <a:ext uri="{FF2B5EF4-FFF2-40B4-BE49-F238E27FC236}">
                <a16:creationId xmlns:a16="http://schemas.microsoft.com/office/drawing/2014/main" id="{FD2D6D47-FD93-EC10-4B4B-2A8812B7DA67}"/>
              </a:ext>
            </a:extLst>
          </p:cNvPr>
          <p:cNvSpPr>
            <a:spLocks noGrp="1"/>
          </p:cNvSpPr>
          <p:nvPr>
            <p:ph type="body" sz="quarter" idx="3"/>
          </p:nvPr>
        </p:nvSpPr>
        <p:spPr>
          <a:xfrm>
            <a:off x="6172200" y="1681163"/>
            <a:ext cx="5183188" cy="414337"/>
          </a:xfrm>
          <a:solidFill>
            <a:srgbClr val="30B8DC"/>
          </a:solidFill>
        </p:spPr>
        <p:txBody>
          <a:bodyPr>
            <a:normAutofit lnSpcReduction="10000"/>
          </a:bodyPr>
          <a:lstStyle/>
          <a:p>
            <a:r>
              <a:rPr lang="en-US" i="0" dirty="0">
                <a:solidFill>
                  <a:srgbClr val="353535"/>
                </a:solidFill>
                <a:effectLst/>
                <a:latin typeface="ProximaNova-Regular"/>
              </a:rPr>
              <a:t>Physical symptoms:</a:t>
            </a:r>
            <a:endParaRPr lang="en-US" dirty="0"/>
          </a:p>
        </p:txBody>
      </p:sp>
      <p:sp>
        <p:nvSpPr>
          <p:cNvPr id="6" name="Content Placeholder 5">
            <a:extLst>
              <a:ext uri="{FF2B5EF4-FFF2-40B4-BE49-F238E27FC236}">
                <a16:creationId xmlns:a16="http://schemas.microsoft.com/office/drawing/2014/main" id="{08B9EB7B-7B99-C78E-0402-92CC890EABAB}"/>
              </a:ext>
            </a:extLst>
          </p:cNvPr>
          <p:cNvSpPr>
            <a:spLocks noGrp="1"/>
          </p:cNvSpPr>
          <p:nvPr>
            <p:ph sz="quarter" idx="4"/>
          </p:nvPr>
        </p:nvSpPr>
        <p:spPr/>
        <p:txBody>
          <a:bodyPr/>
          <a:lstStyle/>
          <a:p>
            <a:pPr algn="l" fontAlgn="t">
              <a:buFont typeface="Arial" panose="020B0604020202020204" pitchFamily="34" charset="0"/>
              <a:buChar char="•"/>
            </a:pPr>
            <a:r>
              <a:rPr lang="en-US" b="0" i="0" u="none" strike="noStrike" dirty="0">
                <a:solidFill>
                  <a:srgbClr val="353535"/>
                </a:solidFill>
                <a:effectLst/>
                <a:latin typeface="ProximaNova-Regular"/>
              </a:rPr>
              <a:t>Pounding or racing heart and shortness of breath</a:t>
            </a:r>
          </a:p>
          <a:p>
            <a:pPr algn="l" fontAlgn="t">
              <a:buFont typeface="Arial" panose="020B0604020202020204" pitchFamily="34" charset="0"/>
              <a:buChar char="•"/>
            </a:pPr>
            <a:r>
              <a:rPr lang="en-US" b="0" i="0" u="none" strike="noStrike" dirty="0">
                <a:solidFill>
                  <a:srgbClr val="353535"/>
                </a:solidFill>
                <a:effectLst/>
                <a:latin typeface="ProximaNova-Regular"/>
              </a:rPr>
              <a:t>Sweating, tremors and twitches</a:t>
            </a:r>
          </a:p>
          <a:p>
            <a:pPr algn="l" fontAlgn="t">
              <a:buFont typeface="Arial" panose="020B0604020202020204" pitchFamily="34" charset="0"/>
              <a:buChar char="•"/>
            </a:pPr>
            <a:r>
              <a:rPr lang="en-US" b="0" i="0" u="none" strike="noStrike" dirty="0">
                <a:solidFill>
                  <a:srgbClr val="353535"/>
                </a:solidFill>
                <a:effectLst/>
                <a:latin typeface="ProximaNova-Regular"/>
              </a:rPr>
              <a:t>Headaches, fatigue and insomnia</a:t>
            </a:r>
          </a:p>
          <a:p>
            <a:pPr algn="l" fontAlgn="t">
              <a:buFont typeface="Arial" panose="020B0604020202020204" pitchFamily="34" charset="0"/>
              <a:buChar char="•"/>
            </a:pPr>
            <a:r>
              <a:rPr lang="en-US" b="0" i="0" u="none" strike="noStrike" dirty="0">
                <a:solidFill>
                  <a:srgbClr val="353535"/>
                </a:solidFill>
                <a:effectLst/>
                <a:latin typeface="ProximaNova-Regular"/>
              </a:rPr>
              <a:t>Upset stomach, frequent urination or diarrhea</a:t>
            </a:r>
          </a:p>
          <a:p>
            <a:endParaRPr lang="en-US" dirty="0"/>
          </a:p>
        </p:txBody>
      </p:sp>
    </p:spTree>
    <p:extLst>
      <p:ext uri="{BB962C8B-B14F-4D97-AF65-F5344CB8AC3E}">
        <p14:creationId xmlns:p14="http://schemas.microsoft.com/office/powerpoint/2010/main" val="118437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1E9F-9093-2D4E-5306-B2E2E3C98B82}"/>
              </a:ext>
            </a:extLst>
          </p:cNvPr>
          <p:cNvSpPr>
            <a:spLocks noGrp="1"/>
          </p:cNvSpPr>
          <p:nvPr>
            <p:ph type="title"/>
          </p:nvPr>
        </p:nvSpPr>
        <p:spPr>
          <a:xfrm>
            <a:off x="0" y="457200"/>
            <a:ext cx="12192000" cy="933450"/>
          </a:xfrm>
          <a:solidFill>
            <a:schemeClr val="tx1">
              <a:lumMod val="50000"/>
              <a:lumOff val="50000"/>
            </a:schemeClr>
          </a:solidFill>
        </p:spPr>
        <p:txBody>
          <a:bodyPr>
            <a:normAutofit/>
          </a:bodyPr>
          <a:lstStyle/>
          <a:p>
            <a:pPr algn="ctr"/>
            <a:r>
              <a:rPr lang="en-US" sz="4000" b="1" dirty="0">
                <a:solidFill>
                  <a:srgbClr val="30B8DC"/>
                </a:solidFill>
              </a:rPr>
              <a:t>DEPRESSION SYMPTOMS:</a:t>
            </a:r>
          </a:p>
        </p:txBody>
      </p:sp>
      <p:sp>
        <p:nvSpPr>
          <p:cNvPr id="4" name="Text Placeholder 3">
            <a:extLst>
              <a:ext uri="{FF2B5EF4-FFF2-40B4-BE49-F238E27FC236}">
                <a16:creationId xmlns:a16="http://schemas.microsoft.com/office/drawing/2014/main" id="{6A75ED18-8BEB-B02E-226D-D020571F15AD}"/>
              </a:ext>
            </a:extLst>
          </p:cNvPr>
          <p:cNvSpPr>
            <a:spLocks noGrp="1"/>
          </p:cNvSpPr>
          <p:nvPr>
            <p:ph type="body" sz="half" idx="2"/>
          </p:nvPr>
        </p:nvSpPr>
        <p:spPr>
          <a:xfrm>
            <a:off x="0" y="1816100"/>
            <a:ext cx="11436350" cy="4311650"/>
          </a:xfrm>
        </p:spPr>
        <p:txBody>
          <a:bodyPr>
            <a:normAutofit lnSpcReduction="10000"/>
          </a:bodyPr>
          <a:lstStyle/>
          <a:p>
            <a:pPr fontAlgn="t"/>
            <a:r>
              <a:rPr lang="en-US" sz="2200" b="1" i="0" u="none" strike="noStrike" dirty="0">
                <a:solidFill>
                  <a:srgbClr val="30B8DC"/>
                </a:solidFill>
                <a:effectLst/>
                <a:latin typeface="ProximaNova-Regular"/>
              </a:rPr>
              <a:t>Changes in sleep</a:t>
            </a:r>
          </a:p>
          <a:p>
            <a:pPr fontAlgn="t"/>
            <a:r>
              <a:rPr lang="en-US" sz="2200" b="1" i="0" u="none" strike="noStrike" dirty="0">
                <a:solidFill>
                  <a:srgbClr val="30B8DC"/>
                </a:solidFill>
                <a:effectLst/>
                <a:latin typeface="ProximaNova-Regular"/>
              </a:rPr>
              <a:t>Changes in appetite</a:t>
            </a:r>
          </a:p>
          <a:p>
            <a:pPr fontAlgn="t"/>
            <a:r>
              <a:rPr lang="en-US" sz="2200" b="1" i="0" u="none" strike="noStrike" dirty="0">
                <a:solidFill>
                  <a:srgbClr val="30B8DC"/>
                </a:solidFill>
                <a:effectLst/>
                <a:latin typeface="ProximaNova-Regular"/>
              </a:rPr>
              <a:t>Lack of concentration</a:t>
            </a:r>
          </a:p>
          <a:p>
            <a:pPr fontAlgn="t"/>
            <a:r>
              <a:rPr lang="en-US" sz="2200" b="1" i="0" u="none" strike="noStrike" dirty="0">
                <a:solidFill>
                  <a:srgbClr val="30B8DC"/>
                </a:solidFill>
                <a:effectLst/>
                <a:latin typeface="ProximaNova-Regular"/>
              </a:rPr>
              <a:t>Loss of energy</a:t>
            </a:r>
          </a:p>
          <a:p>
            <a:pPr fontAlgn="t"/>
            <a:r>
              <a:rPr lang="en-US" sz="2200" b="1" i="0" u="none" strike="noStrike" dirty="0">
                <a:solidFill>
                  <a:srgbClr val="30B8DC"/>
                </a:solidFill>
                <a:effectLst/>
                <a:latin typeface="ProximaNova-Regular"/>
              </a:rPr>
              <a:t>Lack of interest in activities</a:t>
            </a:r>
          </a:p>
          <a:p>
            <a:pPr fontAlgn="t"/>
            <a:r>
              <a:rPr lang="en-US" sz="2200" b="1" i="0" u="none" strike="noStrike" dirty="0">
                <a:solidFill>
                  <a:srgbClr val="30B8DC"/>
                </a:solidFill>
                <a:effectLst/>
                <a:latin typeface="ProximaNova-Regular"/>
              </a:rPr>
              <a:t>Hopelessness or guilty thoughts</a:t>
            </a:r>
          </a:p>
          <a:p>
            <a:pPr fontAlgn="t"/>
            <a:r>
              <a:rPr lang="en-US" sz="2200" b="1" i="0" u="none" strike="noStrike" dirty="0">
                <a:solidFill>
                  <a:srgbClr val="30B8DC"/>
                </a:solidFill>
                <a:effectLst/>
                <a:latin typeface="ProximaNova-Regular"/>
              </a:rPr>
              <a:t>Changes in movement (less activity or agitation)</a:t>
            </a:r>
          </a:p>
          <a:p>
            <a:pPr fontAlgn="t"/>
            <a:r>
              <a:rPr lang="en-US" sz="2200" b="1" i="0" u="none" strike="noStrike" dirty="0">
                <a:solidFill>
                  <a:srgbClr val="30B8DC"/>
                </a:solidFill>
                <a:effectLst/>
                <a:latin typeface="ProximaNova-Regular"/>
              </a:rPr>
              <a:t>Physical aches and pains</a:t>
            </a:r>
          </a:p>
          <a:p>
            <a:pPr fontAlgn="t"/>
            <a:r>
              <a:rPr lang="en-US" sz="2200" b="1" i="0" u="none" strike="noStrike" dirty="0">
                <a:solidFill>
                  <a:srgbClr val="30B8DC"/>
                </a:solidFill>
                <a:effectLst/>
                <a:latin typeface="ProximaNova-Regular"/>
              </a:rPr>
              <a:t>Suicidal thoughts</a:t>
            </a:r>
          </a:p>
          <a:p>
            <a:endParaRPr lang="en-US" dirty="0"/>
          </a:p>
          <a:p>
            <a:r>
              <a:rPr lang="en-US" dirty="0">
                <a:solidFill>
                  <a:srgbClr val="CFCFD0"/>
                </a:solidFill>
              </a:rPr>
              <a:t>NAMI</a:t>
            </a:r>
          </a:p>
        </p:txBody>
      </p:sp>
      <p:pic>
        <p:nvPicPr>
          <p:cNvPr id="8" name="Picture 7">
            <a:extLst>
              <a:ext uri="{FF2B5EF4-FFF2-40B4-BE49-F238E27FC236}">
                <a16:creationId xmlns:a16="http://schemas.microsoft.com/office/drawing/2014/main" id="{A1832CFC-BF3D-602F-DB5C-8F0E47FE18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9506" y="2203450"/>
            <a:ext cx="4667041" cy="3076005"/>
          </a:xfrm>
          <a:prstGeom prst="rect">
            <a:avLst/>
          </a:prstGeom>
        </p:spPr>
      </p:pic>
    </p:spTree>
    <p:extLst>
      <p:ext uri="{BB962C8B-B14F-4D97-AF65-F5344CB8AC3E}">
        <p14:creationId xmlns:p14="http://schemas.microsoft.com/office/powerpoint/2010/main" val="353310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9699-1405-CB97-8A25-12740CD079E2}"/>
              </a:ext>
            </a:extLst>
          </p:cNvPr>
          <p:cNvSpPr>
            <a:spLocks noGrp="1"/>
          </p:cNvSpPr>
          <p:nvPr>
            <p:ph type="title"/>
          </p:nvPr>
        </p:nvSpPr>
        <p:spPr>
          <a:xfrm>
            <a:off x="0" y="365125"/>
            <a:ext cx="12192000" cy="904875"/>
          </a:xfrm>
          <a:solidFill>
            <a:schemeClr val="bg1">
              <a:lumMod val="50000"/>
            </a:schemeClr>
          </a:solidFill>
        </p:spPr>
        <p:txBody>
          <a:bodyPr>
            <a:normAutofit fontScale="90000"/>
          </a:bodyPr>
          <a:lstStyle/>
          <a:p>
            <a:br>
              <a:rPr lang="en-US" b="1" u="none" strike="noStrike" dirty="0">
                <a:solidFill>
                  <a:srgbClr val="30B8DC"/>
                </a:solidFill>
                <a:effectLst/>
                <a:latin typeface="ProximaNova-Bold"/>
              </a:rPr>
            </a:br>
            <a:r>
              <a:rPr lang="en-US" b="1" u="none" strike="noStrike" dirty="0">
                <a:solidFill>
                  <a:srgbClr val="30B8DC"/>
                </a:solidFill>
                <a:effectLst/>
                <a:latin typeface="ProximaNova-Bold"/>
              </a:rPr>
              <a:t>What Is Self-Harm?</a:t>
            </a:r>
            <a:br>
              <a:rPr lang="en-US" b="0" u="none" strike="noStrike" dirty="0">
                <a:solidFill>
                  <a:srgbClr val="353535"/>
                </a:solidFill>
                <a:effectLst/>
                <a:latin typeface="ProximaNova-Bold"/>
              </a:rPr>
            </a:br>
            <a:endParaRPr lang="en-US" dirty="0"/>
          </a:p>
        </p:txBody>
      </p:sp>
      <p:sp>
        <p:nvSpPr>
          <p:cNvPr id="3" name="Content Placeholder 2">
            <a:extLst>
              <a:ext uri="{FF2B5EF4-FFF2-40B4-BE49-F238E27FC236}">
                <a16:creationId xmlns:a16="http://schemas.microsoft.com/office/drawing/2014/main" id="{819E7BE4-FB45-059A-7622-86BC10F0E8F9}"/>
              </a:ext>
            </a:extLst>
          </p:cNvPr>
          <p:cNvSpPr>
            <a:spLocks noGrp="1"/>
          </p:cNvSpPr>
          <p:nvPr>
            <p:ph idx="1"/>
          </p:nvPr>
        </p:nvSpPr>
        <p:spPr/>
        <p:txBody>
          <a:bodyPr>
            <a:normAutofit/>
          </a:bodyPr>
          <a:lstStyle/>
          <a:p>
            <a:pPr algn="l" fontAlgn="t"/>
            <a:r>
              <a:rPr lang="en-US" b="0" i="0" u="none" strike="noStrike" dirty="0">
                <a:solidFill>
                  <a:schemeClr val="bg1">
                    <a:lumMod val="50000"/>
                  </a:schemeClr>
                </a:solidFill>
                <a:effectLst/>
                <a:latin typeface="ProximaNova-Regular"/>
              </a:rPr>
              <a:t>Self-harm or self-injury means hurting yourself on purpose. Any time someone deliberately hurts themself is classified as self-harm. </a:t>
            </a:r>
          </a:p>
          <a:p>
            <a:pPr algn="l" fontAlgn="t"/>
            <a:r>
              <a:rPr lang="en-US" b="0" i="0" u="none" strike="noStrike" dirty="0">
                <a:solidFill>
                  <a:schemeClr val="bg1">
                    <a:lumMod val="50000"/>
                  </a:schemeClr>
                </a:solidFill>
                <a:effectLst/>
                <a:latin typeface="ProximaNova-Regular"/>
              </a:rPr>
              <a:t>Hurting yourself—or thinking about hurting yourself—is a sign of emotional distress. </a:t>
            </a:r>
          </a:p>
          <a:p>
            <a:pPr marL="0" indent="0" algn="ctr" fontAlgn="t">
              <a:buNone/>
            </a:pPr>
            <a:r>
              <a:rPr lang="en-US" b="0" i="0" u="none" strike="noStrike" dirty="0">
                <a:solidFill>
                  <a:schemeClr val="bg1">
                    <a:lumMod val="50000"/>
                  </a:schemeClr>
                </a:solidFill>
                <a:effectLst/>
                <a:latin typeface="ProximaNova-Regular"/>
              </a:rPr>
              <a:t>These uncomfortable emotions may grow more intense if a person continues to use self-harm as a coping mechanism. Learning other ways to tolerate the mental pain will make you stronger in the long term</a:t>
            </a:r>
          </a:p>
          <a:p>
            <a:endParaRPr lang="en-US" dirty="0"/>
          </a:p>
        </p:txBody>
      </p:sp>
    </p:spTree>
    <p:extLst>
      <p:ext uri="{BB962C8B-B14F-4D97-AF65-F5344CB8AC3E}">
        <p14:creationId xmlns:p14="http://schemas.microsoft.com/office/powerpoint/2010/main" val="170259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716B-1A69-6947-EB9F-3E936563546E}"/>
              </a:ext>
            </a:extLst>
          </p:cNvPr>
          <p:cNvSpPr>
            <a:spLocks noGrp="1"/>
          </p:cNvSpPr>
          <p:nvPr>
            <p:ph type="title"/>
          </p:nvPr>
        </p:nvSpPr>
        <p:spPr>
          <a:xfrm>
            <a:off x="243840" y="608965"/>
            <a:ext cx="11286744" cy="945515"/>
          </a:xfrm>
          <a:ln>
            <a:solidFill>
              <a:srgbClr val="30B8DC"/>
            </a:solidFill>
          </a:ln>
        </p:spPr>
        <p:txBody>
          <a:bodyPr>
            <a:normAutofit fontScale="90000"/>
          </a:bodyPr>
          <a:lstStyle/>
          <a:p>
            <a:br>
              <a:rPr lang="en-US" b="1" dirty="0">
                <a:solidFill>
                  <a:srgbClr val="505050"/>
                </a:solidFill>
                <a:effectLst/>
                <a:latin typeface="Roboto" panose="02000000000000000000" pitchFamily="2" charset="0"/>
                <a:ea typeface="Times New Roman" panose="02020603050405020304" pitchFamily="18" charset="0"/>
                <a:cs typeface="Times New Roman" panose="02020603050405020304" pitchFamily="18" charset="0"/>
              </a:rPr>
            </a:br>
            <a:r>
              <a:rPr lang="en-US" b="1" dirty="0">
                <a:solidFill>
                  <a:srgbClr val="505050"/>
                </a:solidFill>
                <a:effectLst/>
                <a:latin typeface="Roboto" panose="02000000000000000000" pitchFamily="2" charset="0"/>
                <a:ea typeface="Times New Roman" panose="02020603050405020304" pitchFamily="18" charset="0"/>
                <a:cs typeface="Times New Roman" panose="02020603050405020304" pitchFamily="18" charset="0"/>
              </a:rPr>
              <a:t>Warning Signs</a:t>
            </a:r>
            <a:b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55434BA-4014-2697-B2F8-CB70C25233A9}"/>
              </a:ext>
            </a:extLst>
          </p:cNvPr>
          <p:cNvSpPr>
            <a:spLocks noGrp="1"/>
          </p:cNvSpPr>
          <p:nvPr>
            <p:ph idx="1"/>
          </p:nvPr>
        </p:nvSpPr>
        <p:spPr>
          <a:xfrm>
            <a:off x="243840" y="1825625"/>
            <a:ext cx="11109960" cy="4351338"/>
          </a:xfrm>
        </p:spPr>
        <p:txBody>
          <a:bodyPr>
            <a:normAutofit/>
          </a:bodyPr>
          <a:lstStyle/>
          <a:p>
            <a:pPr marL="0" indent="0">
              <a:buNone/>
            </a:pPr>
            <a:r>
              <a:rPr lang="en-US" sz="2200" dirty="0">
                <a:solidFill>
                  <a:srgbClr val="293340"/>
                </a:solidFill>
                <a:effectLst/>
                <a:latin typeface="Open Sans" panose="020B0606030504020204" pitchFamily="34" charset="0"/>
                <a:ea typeface="Times New Roman" panose="02020603050405020304" pitchFamily="18" charset="0"/>
              </a:rPr>
              <a:t>It can be tough to tell if </a:t>
            </a:r>
            <a:r>
              <a:rPr lang="en-US" sz="2200" u="sng" dirty="0">
                <a:solidFill>
                  <a:srgbClr val="0678BE"/>
                </a:solidFill>
                <a:effectLst/>
                <a:latin typeface="Open Sans" panose="020B0606030504020204" pitchFamily="34" charset="0"/>
                <a:ea typeface="Times New Roman" panose="02020603050405020304" pitchFamily="18" charset="0"/>
                <a:hlinkClick r:id="rId2" tooltip="Children and Mental Health [21-MH-8085]"/>
              </a:rPr>
              <a:t>troubling behavior in a child is just part of growing up or a problem</a:t>
            </a:r>
            <a:r>
              <a:rPr lang="en-US" sz="2200" dirty="0">
                <a:solidFill>
                  <a:srgbClr val="293340"/>
                </a:solidFill>
                <a:effectLst/>
                <a:latin typeface="Open Sans" panose="020B0606030504020204" pitchFamily="34" charset="0"/>
                <a:ea typeface="Times New Roman" panose="02020603050405020304" pitchFamily="18" charset="0"/>
              </a:rPr>
              <a:t> that should be discussed with a health professional. But if there are behavioral signs and symptoms that last weeks or months, and if these issues interfere with the child’s daily life at home and at school, or with friends, you should contact a health professional.</a:t>
            </a:r>
          </a:p>
          <a:p>
            <a:pPr marL="0" indent="0">
              <a:buNone/>
            </a:pPr>
            <a:endParaRPr lang="en-US" sz="2200" dirty="0">
              <a:solidFill>
                <a:srgbClr val="293340"/>
              </a:solidFill>
              <a:latin typeface="Open Sans" panose="020B0606030504020204" pitchFamily="34" charset="0"/>
              <a:ea typeface="Times New Roman" panose="02020603050405020304" pitchFamily="18" charset="0"/>
            </a:endParaRPr>
          </a:p>
          <a:p>
            <a:pPr marL="0" indent="0">
              <a:buNone/>
            </a:pPr>
            <a:endParaRPr lang="en-US" sz="2200" dirty="0">
              <a:solidFill>
                <a:srgbClr val="293340"/>
              </a:solidFill>
              <a:effectLst/>
              <a:latin typeface="Open Sans" panose="020B0606030504020204" pitchFamily="34" charset="0"/>
              <a:ea typeface="Times New Roman" panose="02020603050405020304" pitchFamily="18" charset="0"/>
            </a:endParaRPr>
          </a:p>
          <a:p>
            <a:pPr marL="0" indent="0">
              <a:buNone/>
            </a:pPr>
            <a:endParaRPr lang="en-US" sz="2200" dirty="0">
              <a:solidFill>
                <a:srgbClr val="293340"/>
              </a:solidFill>
              <a:latin typeface="Open Sans" panose="020B0606030504020204" pitchFamily="34" charset="0"/>
              <a:ea typeface="Times New Roman" panose="02020603050405020304" pitchFamily="18" charset="0"/>
            </a:endParaRPr>
          </a:p>
          <a:p>
            <a:pPr marL="0" indent="0">
              <a:buNone/>
            </a:pPr>
            <a:endParaRPr lang="en-US" sz="2200" dirty="0">
              <a:solidFill>
                <a:srgbClr val="293340"/>
              </a:solidFill>
              <a:effectLst/>
              <a:latin typeface="Open Sans" panose="020B0606030504020204" pitchFamily="34" charset="0"/>
              <a:ea typeface="Times New Roman" panose="02020603050405020304" pitchFamily="18" charset="0"/>
            </a:endParaRPr>
          </a:p>
          <a:p>
            <a:pPr marL="0" indent="0">
              <a:buNone/>
            </a:pPr>
            <a:endParaRPr lang="en-US" sz="2200" dirty="0">
              <a:solidFill>
                <a:srgbClr val="293340"/>
              </a:solidFill>
              <a:latin typeface="Open Sans" panose="020B0606030504020204" pitchFamily="34" charset="0"/>
              <a:ea typeface="Times New Roman" panose="02020603050405020304" pitchFamily="18" charset="0"/>
            </a:endParaRPr>
          </a:p>
          <a:p>
            <a:pPr marL="0" indent="0">
              <a:buNone/>
            </a:pPr>
            <a:endParaRPr lang="en-US" sz="2200" dirty="0">
              <a:solidFill>
                <a:srgbClr val="293340"/>
              </a:solidFill>
              <a:effectLst/>
              <a:latin typeface="Open Sans" panose="020B0606030504020204" pitchFamily="34" charset="0"/>
              <a:ea typeface="Times New Roman" panose="02020603050405020304" pitchFamily="18" charset="0"/>
            </a:endParaRPr>
          </a:p>
          <a:p>
            <a:pPr marL="0" indent="0">
              <a:buNone/>
            </a:pPr>
            <a:endParaRPr lang="en-US" sz="1800" dirty="0">
              <a:solidFill>
                <a:srgbClr val="293340"/>
              </a:solidFill>
              <a:latin typeface="Open Sans" panose="020B0606030504020204" pitchFamily="34"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4469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065A-A7F7-84E9-C314-4A42E5B169AC}"/>
              </a:ext>
            </a:extLst>
          </p:cNvPr>
          <p:cNvSpPr>
            <a:spLocks noGrp="1"/>
          </p:cNvSpPr>
          <p:nvPr>
            <p:ph type="title"/>
          </p:nvPr>
        </p:nvSpPr>
        <p:spPr>
          <a:xfrm>
            <a:off x="838200" y="365125"/>
            <a:ext cx="10515600" cy="872363"/>
          </a:xfrm>
          <a:solidFill>
            <a:schemeClr val="bg1">
              <a:lumMod val="65000"/>
            </a:schemeClr>
          </a:solidFill>
        </p:spPr>
        <p:txBody>
          <a:bodyPr>
            <a:normAutofit fontScale="90000"/>
          </a:bodyPr>
          <a:lstStyle/>
          <a:p>
            <a:br>
              <a:rPr lang="en-US" sz="1800" b="1" i="1"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br>
            <a:br>
              <a:rPr lang="en-US" sz="1800" b="1" i="1"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br>
            <a:r>
              <a:rPr lang="en-US" sz="2200" b="1" i="1"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Older children and adolescents</a:t>
            </a:r>
            <a:r>
              <a:rPr lang="en-US" sz="2200" b="1"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 may benefit from an evaluation if they:</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51A6970-8E90-C0B2-62CC-B34BC77A124B}"/>
              </a:ext>
            </a:extLst>
          </p:cNvPr>
          <p:cNvSpPr>
            <a:spLocks noGrp="1"/>
          </p:cNvSpPr>
          <p:nvPr>
            <p:ph idx="1"/>
          </p:nvPr>
        </p:nvSpPr>
        <p:spPr>
          <a:xfrm>
            <a:off x="838200" y="1414272"/>
            <a:ext cx="10515600" cy="4762691"/>
          </a:xfrm>
        </p:spPr>
        <p:txBody>
          <a:bodyPr>
            <a:normAutofit fontScale="92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Have lost interest in things that they used to enjoy</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Have low energy</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Sleep too much or too little, or seem sleepy throughout the day</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Are spending more and more time alone, and avoid social activities with friends or family</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Diet or exercise excessively, or fear gaining weight</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Engage in self-harm behaviors (such as cutting or burning their skin)</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Smoke, drink alcohol, or use drugs</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Engage in risky or destructive behavior alone or with friends</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Have thoughts of suicide</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Have periods of highly elevated energy and activity, and require much less sleep than usual</a:t>
            </a:r>
            <a:endParaRPr lang="en-US" sz="1800" dirty="0">
              <a:solidFill>
                <a:srgbClr val="29334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293340"/>
                </a:solidFill>
                <a:effectLst/>
                <a:latin typeface="Open Sans" panose="020B0606030504020204" pitchFamily="34" charset="0"/>
                <a:ea typeface="Times New Roman" panose="02020603050405020304" pitchFamily="18" charset="0"/>
                <a:cs typeface="Arial" panose="020B0604020202020204" pitchFamily="34" charset="0"/>
              </a:rPr>
              <a:t>Say that they think someone is trying to control their mind or that they hear things that other people cannot hear.</a:t>
            </a:r>
          </a:p>
          <a:p>
            <a:pPr marL="0" marR="0" lvl="0" indent="0">
              <a:lnSpc>
                <a:spcPct val="107000"/>
              </a:lnSpc>
              <a:spcBef>
                <a:spcPts val="0"/>
              </a:spcBef>
              <a:spcAft>
                <a:spcPts val="800"/>
              </a:spcAft>
              <a:buSzPts val="1000"/>
              <a:buNone/>
              <a:tabLst>
                <a:tab pos="457200" algn="l"/>
              </a:tabLst>
            </a:pPr>
            <a:r>
              <a:rPr lang="en-US" sz="18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rPr>
              <a:t>https://www.nimh.nih.gov/health/publications/children-and-mental-health#:~:text=Older%20children%20and%20adolescents%20may,seem%20sleepy%20throughout%20the%20day</a:t>
            </a:r>
          </a:p>
          <a:p>
            <a:endParaRPr lang="en-US" dirty="0"/>
          </a:p>
        </p:txBody>
      </p:sp>
    </p:spTree>
    <p:extLst>
      <p:ext uri="{BB962C8B-B14F-4D97-AF65-F5344CB8AC3E}">
        <p14:creationId xmlns:p14="http://schemas.microsoft.com/office/powerpoint/2010/main" val="78850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1701-4B32-076E-D134-A7FF4B8F5F24}"/>
              </a:ext>
            </a:extLst>
          </p:cNvPr>
          <p:cNvSpPr>
            <a:spLocks noGrp="1"/>
          </p:cNvSpPr>
          <p:nvPr>
            <p:ph type="title"/>
          </p:nvPr>
        </p:nvSpPr>
        <p:spPr>
          <a:xfrm>
            <a:off x="42672" y="365125"/>
            <a:ext cx="11311128" cy="1325563"/>
          </a:xfrm>
          <a:solidFill>
            <a:schemeClr val="bg1">
              <a:lumMod val="50000"/>
            </a:schemeClr>
          </a:solidFill>
        </p:spPr>
        <p:txBody>
          <a:bodyPr>
            <a:normAutofit/>
          </a:bodyPr>
          <a:lstStyle/>
          <a:p>
            <a:r>
              <a:rPr lang="en-US" sz="5000" b="1" dirty="0">
                <a:solidFill>
                  <a:srgbClr val="30B8DC"/>
                </a:solidFill>
              </a:rPr>
              <a:t>    WHAT CAN PARENTS DO:</a:t>
            </a:r>
          </a:p>
        </p:txBody>
      </p:sp>
      <p:sp>
        <p:nvSpPr>
          <p:cNvPr id="3" name="Content Placeholder 2">
            <a:extLst>
              <a:ext uri="{FF2B5EF4-FFF2-40B4-BE49-F238E27FC236}">
                <a16:creationId xmlns:a16="http://schemas.microsoft.com/office/drawing/2014/main" id="{0112FC62-D947-DCAD-394A-1CC2EAA1EB9F}"/>
              </a:ext>
            </a:extLst>
          </p:cNvPr>
          <p:cNvSpPr>
            <a:spLocks noGrp="1"/>
          </p:cNvSpPr>
          <p:nvPr>
            <p:ph idx="1"/>
          </p:nvPr>
        </p:nvSpPr>
        <p:spPr/>
        <p:txBody>
          <a:bodyPr/>
          <a:lstStyle/>
          <a:p>
            <a:r>
              <a:rPr lang="en-US" sz="1800" dirty="0">
                <a:solidFill>
                  <a:srgbClr val="231F20"/>
                </a:solidFill>
                <a:effectLst/>
                <a:latin typeface="Arial" panose="020B0604020202020204" pitchFamily="34" charset="0"/>
                <a:ea typeface="Calibri" panose="020F0502020204030204" pitchFamily="34" charset="0"/>
                <a:cs typeface="Arial" panose="020B0604020202020204" pitchFamily="34" charset="0"/>
              </a:rPr>
              <a:t>Parents should not only listen to what their children are telling them, they should also note any behaviors that may signal that there are issues (irritability, crying, aggression, isolation).</a:t>
            </a:r>
          </a:p>
          <a:p>
            <a:endParaRPr lang="en-US"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231F20"/>
                </a:solidFill>
                <a:effectLst/>
                <a:latin typeface="Arial" panose="020B0604020202020204" pitchFamily="34" charset="0"/>
                <a:ea typeface="Calibri" panose="020F0502020204030204" pitchFamily="34" charset="0"/>
              </a:rPr>
              <a:t>Parents who notice significant changes in their child’s behaviors should start with an open, non-judgmental conversation and reassure your child that help is available.</a:t>
            </a:r>
          </a:p>
          <a:p>
            <a:endParaRPr lang="en-US" sz="1800" dirty="0">
              <a:solidFill>
                <a:srgbClr val="231F20"/>
              </a:solidFill>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212529"/>
                </a:solidFill>
                <a:effectLst/>
                <a:latin typeface="Roboto" panose="02000000000000000000" pitchFamily="2" charset="0"/>
                <a:ea typeface="Calibri" panose="020F0502020204030204" pitchFamily="34" charset="0"/>
                <a:cs typeface="Arial" panose="020B0604020202020204" pitchFamily="34" charset="0"/>
              </a:rPr>
              <a:t> Parents can provide: love, patience, and positive examples. Parents can provide this by checking in with their teens, listening more, and acknowledging that even grownups get overwhelmed. Maintaining connections with others and sharing their thoughts is often the best way to diffuse pent-up feelings. By being open and honest, they can teach resilience to their children.</a:t>
            </a:r>
          </a:p>
          <a:p>
            <a:endParaRPr lang="en-US" sz="1800" dirty="0">
              <a:solidFill>
                <a:srgbClr val="212529"/>
              </a:solidFill>
              <a:latin typeface="Roboto" panose="02000000000000000000" pitchFamily="2" charset="0"/>
              <a:ea typeface="Calibri" panose="020F0502020204030204" pitchFamily="34" charset="0"/>
              <a:cs typeface="Arial" panose="020B0604020202020204" pitchFamily="34" charset="0"/>
            </a:endParaRPr>
          </a:p>
          <a:p>
            <a:pPr marL="0" indent="0">
              <a:buNone/>
            </a:pPr>
            <a:endParaRPr lang="en-US" sz="1800" dirty="0">
              <a:solidFill>
                <a:srgbClr val="212529"/>
              </a:solidFill>
              <a:effectLst/>
              <a:latin typeface="Roboto" panose="02000000000000000000" pitchFamily="2" charset="0"/>
              <a:ea typeface="Calibri" panose="020F0502020204030204" pitchFamily="34" charset="0"/>
              <a:cs typeface="Arial" panose="020B0604020202020204" pitchFamily="34" charset="0"/>
            </a:endParaRPr>
          </a:p>
          <a:p>
            <a:pPr marL="0" indent="0">
              <a:buNone/>
            </a:pPr>
            <a:r>
              <a:rPr lang="en-US" sz="1800"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https://hub.jhu.edu/2020/05/11/covid-19-and-adolescents/</a:t>
            </a:r>
          </a:p>
          <a:p>
            <a:endParaRPr lang="en-US" dirty="0"/>
          </a:p>
        </p:txBody>
      </p:sp>
    </p:spTree>
    <p:extLst>
      <p:ext uri="{BB962C8B-B14F-4D97-AF65-F5344CB8AC3E}">
        <p14:creationId xmlns:p14="http://schemas.microsoft.com/office/powerpoint/2010/main" val="179252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12D7-DD91-025E-05D3-CB5C5EBB98CC}"/>
              </a:ext>
            </a:extLst>
          </p:cNvPr>
          <p:cNvSpPr>
            <a:spLocks noGrp="1"/>
          </p:cNvSpPr>
          <p:nvPr>
            <p:ph type="title"/>
          </p:nvPr>
        </p:nvSpPr>
        <p:spPr>
          <a:xfrm>
            <a:off x="838200" y="365125"/>
            <a:ext cx="10515600" cy="1012571"/>
          </a:xfrm>
          <a:solidFill>
            <a:srgbClr val="30B8DC"/>
          </a:solidFill>
        </p:spPr>
        <p:txBody>
          <a:bodyPr>
            <a:normAutofit fontScale="90000"/>
          </a:bodyPr>
          <a:lstStyle/>
          <a:p>
            <a:br>
              <a:rPr lang="en-US" sz="3800" b="1" dirty="0">
                <a:effectLst/>
                <a:latin typeface="Open Sans" panose="020B0606030504020204" pitchFamily="34" charset="0"/>
                <a:ea typeface="Times New Roman" panose="02020603050405020304" pitchFamily="18" charset="0"/>
                <a:cs typeface="Arial" panose="020B0604020202020204" pitchFamily="34" charset="0"/>
              </a:rPr>
            </a:br>
            <a:r>
              <a:rPr lang="en-US" sz="3800" b="1" dirty="0">
                <a:effectLst/>
                <a:latin typeface="Open Sans" panose="020B0606030504020204" pitchFamily="34" charset="0"/>
                <a:ea typeface="Times New Roman" panose="02020603050405020304" pitchFamily="18" charset="0"/>
                <a:cs typeface="Arial" panose="020B0604020202020204" pitchFamily="34" charset="0"/>
              </a:rPr>
              <a:t>What parents and families can do:</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F62E73F-635A-5E00-CA45-B483A618AE6C}"/>
              </a:ext>
            </a:extLst>
          </p:cNvPr>
          <p:cNvSpPr>
            <a:spLocks noGrp="1"/>
          </p:cNvSpPr>
          <p:nvPr>
            <p:ph idx="1"/>
          </p:nvPr>
        </p:nvSpPr>
        <p:spPr/>
        <p:txBody>
          <a:bodyPr/>
          <a:lstStyle/>
          <a:p>
            <a:pPr marL="342900" marR="0" lvl="0" indent="-342900">
              <a:lnSpc>
                <a:spcPct val="107000"/>
              </a:lnSpc>
              <a:spcBef>
                <a:spcPts val="600"/>
              </a:spcBef>
              <a:spcAft>
                <a:spcPts val="800"/>
              </a:spcAft>
              <a:buSzPts val="1000"/>
              <a:buFont typeface="Symbol" panose="05050102010706020507" pitchFamily="18" charset="2"/>
              <a:buChar char=""/>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Communicate openly and honestly, including about their values.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800"/>
              </a:spcAft>
              <a:buSzPts val="1000"/>
              <a:buFont typeface="Symbol" panose="05050102010706020507" pitchFamily="18" charset="2"/>
              <a:buChar char=""/>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Supervise their adolescent to facilitate healthy decision-making.</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800"/>
              </a:spcAft>
              <a:buSzPts val="1000"/>
              <a:buFont typeface="Symbol" panose="05050102010706020507" pitchFamily="18" charset="2"/>
              <a:buChar char=""/>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Spend time with their adolescent enjoying shared activities.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800"/>
              </a:spcAft>
              <a:buSzPts val="1000"/>
              <a:buFont typeface="Symbol" panose="05050102010706020507" pitchFamily="18" charset="2"/>
              <a:buChar char=""/>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Become engaged in school activities and help with homework.</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800"/>
              </a:spcAft>
              <a:buSzPts val="1000"/>
              <a:buFont typeface="Symbol" panose="05050102010706020507" pitchFamily="18" charset="2"/>
              <a:buChar char=""/>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Volunteer at their adolescent’s school.</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Communicate regularly with teachers and administrators.</a:t>
            </a:r>
          </a:p>
          <a:p>
            <a:pPr marL="0" marR="0" lvl="0" indent="0">
              <a:lnSpc>
                <a:spcPct val="107000"/>
              </a:lnSpc>
              <a:spcBef>
                <a:spcPts val="0"/>
              </a:spcBef>
              <a:spcAft>
                <a:spcPts val="0"/>
              </a:spcAft>
              <a:buSzPts val="1000"/>
              <a:buNone/>
              <a:tabLst>
                <a:tab pos="457200" algn="l"/>
              </a:tabLst>
            </a:pPr>
            <a:endParaRPr lang="en-US" sz="2200" dirty="0">
              <a:solidFill>
                <a:srgbClr val="000000"/>
              </a:solidFill>
              <a:latin typeface="Open Sans" panose="020B0606030504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endParaRPr>
          </a:p>
          <a:p>
            <a:pPr marL="0" marR="0" lvl="0" indent="0">
              <a:lnSpc>
                <a:spcPct val="107000"/>
              </a:lnSpc>
              <a:spcBef>
                <a:spcPts val="0"/>
              </a:spcBef>
              <a:spcAft>
                <a:spcPts val="0"/>
              </a:spcAft>
              <a:buSzPts val="1000"/>
              <a:buNone/>
              <a:tabLst>
                <a:tab pos="457200" algn="l"/>
              </a:tabLst>
            </a:pPr>
            <a:r>
              <a:rPr lang="en-US" sz="22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r>
              <a:rPr lang="en-US" sz="2200" u="sng" dirty="0">
                <a:solidFill>
                  <a:schemeClr val="bg1">
                    <a:lumMod val="85000"/>
                  </a:schemeClr>
                </a:solidFill>
                <a:effectLst/>
                <a:latin typeface="Open Sans" panose="020B0606030504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https://www.cdc.gov/healthyyouth/mental-health/index.htm</a:t>
            </a:r>
            <a:endParaRPr lang="en-US" sz="22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003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AEEE-63F8-BFA8-FCC8-F46C240CC645}"/>
              </a:ext>
            </a:extLst>
          </p:cNvPr>
          <p:cNvSpPr>
            <a:spLocks noGrp="1"/>
          </p:cNvSpPr>
          <p:nvPr>
            <p:ph type="title"/>
          </p:nvPr>
        </p:nvSpPr>
        <p:spPr/>
        <p:txBody>
          <a:bodyPr>
            <a:normAutofit fontScale="90000"/>
          </a:bodyPr>
          <a:lstStyle/>
          <a:p>
            <a:br>
              <a:rPr lang="en-US" sz="3900" b="1" dirty="0">
                <a:solidFill>
                  <a:srgbClr val="1F3763"/>
                </a:solidFill>
                <a:effectLst/>
                <a:latin typeface="Segoe UI" panose="020B0502040204020203" pitchFamily="34" charset="0"/>
                <a:ea typeface="Times New Roman" panose="02020603050405020304" pitchFamily="18" charset="0"/>
                <a:cs typeface="Times New Roman" panose="02020603050405020304" pitchFamily="18" charset="0"/>
              </a:rPr>
            </a:br>
            <a:r>
              <a:rPr lang="en-US" sz="3900" b="1" dirty="0">
                <a:solidFill>
                  <a:schemeClr val="tx1">
                    <a:lumMod val="50000"/>
                    <a:lumOff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How often should I check in with my child about their mental health?</a:t>
            </a:r>
            <a:br>
              <a:rPr lang="en-US" sz="4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329CE6-9FA6-E04B-9501-AA04C527B120}"/>
              </a:ext>
            </a:extLst>
          </p:cNvPr>
          <p:cNvSpPr>
            <a:spLocks noGrp="1"/>
          </p:cNvSpPr>
          <p:nvPr>
            <p:ph idx="1"/>
          </p:nvPr>
        </p:nvSpPr>
        <p:spPr/>
        <p:txBody>
          <a:bodyPr>
            <a:normAutofit fontScale="77500" lnSpcReduction="20000"/>
          </a:bodyPr>
          <a:lstStyle/>
          <a:p>
            <a:pPr marL="0" marR="0" indent="0">
              <a:spcBef>
                <a:spcPts val="1200"/>
              </a:spcBef>
              <a:spcAft>
                <a:spcPts val="0"/>
              </a:spcAft>
              <a:buNone/>
            </a:pPr>
            <a:r>
              <a:rPr lang="en-US" sz="2200" b="1" dirty="0">
                <a:solidFill>
                  <a:srgbClr val="30B8DC"/>
                </a:solidFill>
                <a:effectLst/>
                <a:latin typeface="Segoe UI" panose="020B0502040204020203" pitchFamily="34" charset="0"/>
                <a:ea typeface="Times New Roman" panose="02020603050405020304" pitchFamily="18" charset="0"/>
              </a:rPr>
              <a:t>When it comes to our children’s mental health, we can’t see their internal states. </a:t>
            </a:r>
          </a:p>
          <a:p>
            <a:pPr marL="0" marR="0" indent="0">
              <a:spcBef>
                <a:spcPts val="1200"/>
              </a:spcBef>
              <a:spcAft>
                <a:spcPts val="0"/>
              </a:spcAft>
              <a:buNone/>
            </a:pPr>
            <a:endParaRPr lang="en-US" sz="2200" b="1" dirty="0">
              <a:solidFill>
                <a:srgbClr val="30B8DC"/>
              </a:solidFill>
              <a:latin typeface="Segoe UI" panose="020B0502040204020203" pitchFamily="34" charset="0"/>
              <a:ea typeface="Times New Roman" panose="02020603050405020304" pitchFamily="18" charset="0"/>
            </a:endParaRPr>
          </a:p>
          <a:p>
            <a:pPr marL="0" marR="0" indent="0">
              <a:spcBef>
                <a:spcPts val="1200"/>
              </a:spcBef>
              <a:spcAft>
                <a:spcPts val="0"/>
              </a:spcAft>
              <a:buNone/>
            </a:pPr>
            <a:r>
              <a:rPr lang="en-US" sz="2200" b="1" dirty="0">
                <a:solidFill>
                  <a:srgbClr val="30B8DC"/>
                </a:solidFill>
                <a:effectLst/>
                <a:latin typeface="Segoe UI" panose="020B0502040204020203" pitchFamily="34" charset="0"/>
                <a:ea typeface="Times New Roman" panose="02020603050405020304" pitchFamily="18" charset="0"/>
              </a:rPr>
              <a:t>So, it’s important to check in regularly with them to help you recognize when they need extra support. </a:t>
            </a:r>
          </a:p>
          <a:p>
            <a:pPr marL="0" marR="0" indent="0">
              <a:spcBef>
                <a:spcPts val="1200"/>
              </a:spcBef>
              <a:spcAft>
                <a:spcPts val="0"/>
              </a:spcAft>
              <a:buNone/>
            </a:pPr>
            <a:endParaRPr lang="en-US" sz="2200" b="1" dirty="0">
              <a:solidFill>
                <a:srgbClr val="30B8DC"/>
              </a:solidFill>
              <a:latin typeface="Segoe UI" panose="020B0502040204020203" pitchFamily="34" charset="0"/>
              <a:ea typeface="Times New Roman" panose="02020603050405020304" pitchFamily="18" charset="0"/>
            </a:endParaRPr>
          </a:p>
          <a:p>
            <a:pPr marL="0" marR="0" indent="0">
              <a:spcBef>
                <a:spcPts val="1200"/>
              </a:spcBef>
              <a:spcAft>
                <a:spcPts val="0"/>
              </a:spcAft>
              <a:buNone/>
            </a:pPr>
            <a:r>
              <a:rPr lang="en-US" sz="2200" b="1" dirty="0">
                <a:solidFill>
                  <a:srgbClr val="30B8DC"/>
                </a:solidFill>
                <a:effectLst/>
                <a:latin typeface="Segoe UI" panose="020B0502040204020203" pitchFamily="34" charset="0"/>
                <a:ea typeface="Times New Roman" panose="02020603050405020304" pitchFamily="18" charset="0"/>
              </a:rPr>
              <a:t>If you notice concerning changes in your child, let them know you’re there and ready to support them however they need. </a:t>
            </a:r>
          </a:p>
          <a:p>
            <a:pPr marL="0" marR="0" indent="0">
              <a:spcBef>
                <a:spcPts val="1200"/>
              </a:spcBef>
              <a:spcAft>
                <a:spcPts val="0"/>
              </a:spcAft>
              <a:buNone/>
            </a:pPr>
            <a:endParaRPr lang="en-US" sz="2200" b="1" dirty="0">
              <a:solidFill>
                <a:srgbClr val="30B8DC"/>
              </a:solidFill>
              <a:effectLst/>
              <a:latin typeface="Segoe UI" panose="020B0502040204020203" pitchFamily="34" charset="0"/>
              <a:ea typeface="Times New Roman" panose="02020603050405020304" pitchFamily="18" charset="0"/>
            </a:endParaRPr>
          </a:p>
          <a:p>
            <a:pPr marL="0" marR="0" indent="0">
              <a:spcBef>
                <a:spcPts val="1200"/>
              </a:spcBef>
              <a:spcAft>
                <a:spcPts val="0"/>
              </a:spcAft>
              <a:buNone/>
            </a:pPr>
            <a:r>
              <a:rPr lang="en-US" sz="2200" b="1" dirty="0">
                <a:solidFill>
                  <a:srgbClr val="30B8DC"/>
                </a:solidFill>
                <a:effectLst/>
                <a:latin typeface="Segoe UI" panose="020B0502040204020203" pitchFamily="34" charset="0"/>
                <a:ea typeface="Times New Roman" panose="02020603050405020304" pitchFamily="18" charset="0"/>
              </a:rPr>
              <a:t>Don’t be afraid to ask for help by talking to a doctor, nurse, or other professional or looking into other available resources in your community such as school. </a:t>
            </a:r>
            <a:endParaRPr lang="en-US" sz="2200" b="1" dirty="0">
              <a:solidFill>
                <a:srgbClr val="30B8DC"/>
              </a:solidFill>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Segoe UI" panose="020B0502040204020203" pitchFamily="34" charset="0"/>
              <a:ea typeface="Times New Roman" panose="02020603050405020304" pitchFamily="18" charset="0"/>
            </a:endParaRPr>
          </a:p>
          <a:p>
            <a:pPr marL="0" marR="0">
              <a:spcBef>
                <a:spcPts val="0"/>
              </a:spcBef>
              <a:spcAft>
                <a:spcPts val="0"/>
              </a:spcAft>
            </a:pPr>
            <a:endParaRPr lang="en-US" sz="1800" dirty="0">
              <a:solidFill>
                <a:srgbClr val="000000"/>
              </a:solidFill>
              <a:latin typeface="Segoe UI" panose="020B0502040204020203" pitchFamily="34"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bg1">
                    <a:lumMod val="85000"/>
                  </a:schemeClr>
                </a:solidFill>
                <a:effectLst/>
                <a:latin typeface="Segoe UI" panose="020B0502040204020203" pitchFamily="34" charset="0"/>
                <a:ea typeface="Times New Roman" panose="02020603050405020304" pitchFamily="18" charset="0"/>
              </a:rPr>
              <a:t>https://www.hhs.gov/surgeongeneral/priorities/youth-mental-health/index.html</a:t>
            </a:r>
            <a:endParaRPr lang="en-US" sz="1800" dirty="0">
              <a:solidFill>
                <a:schemeClr val="bg1">
                  <a:lumMod val="85000"/>
                </a:schemeClr>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222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0623-EC93-1383-1B79-9CF1E6DC21AA}"/>
              </a:ext>
            </a:extLst>
          </p:cNvPr>
          <p:cNvSpPr>
            <a:spLocks noGrp="1"/>
          </p:cNvSpPr>
          <p:nvPr>
            <p:ph type="title"/>
          </p:nvPr>
        </p:nvSpPr>
        <p:spPr>
          <a:xfrm>
            <a:off x="85344" y="365125"/>
            <a:ext cx="12106656" cy="1460500"/>
          </a:xfrm>
          <a:solidFill>
            <a:srgbClr val="30B8DC"/>
          </a:solidFill>
        </p:spPr>
        <p:txBody>
          <a:bodyPr>
            <a:normAutofit/>
          </a:bodyPr>
          <a:lstStyle/>
          <a:p>
            <a:r>
              <a:rPr lang="en-US" sz="4400" b="1" dirty="0">
                <a:solidFill>
                  <a:schemeClr val="bg1">
                    <a:lumMod val="85000"/>
                  </a:schemeClr>
                </a:solidFill>
                <a:effectLst/>
                <a:latin typeface="Open Sans" panose="020B0606030504020204" pitchFamily="34" charset="0"/>
                <a:ea typeface="Times New Roman" panose="02020603050405020304" pitchFamily="18" charset="0"/>
                <a:cs typeface="Arial" panose="020B0604020202020204" pitchFamily="34" charset="0"/>
              </a:rPr>
              <a:t>It may be helpful for teens to save several emergency numbers</a:t>
            </a:r>
            <a:endParaRPr lang="en-US" dirty="0">
              <a:solidFill>
                <a:schemeClr val="bg1">
                  <a:lumMod val="85000"/>
                </a:schemeClr>
              </a:solidFill>
            </a:endParaRPr>
          </a:p>
        </p:txBody>
      </p:sp>
      <p:sp>
        <p:nvSpPr>
          <p:cNvPr id="3" name="Content Placeholder 2">
            <a:extLst>
              <a:ext uri="{FF2B5EF4-FFF2-40B4-BE49-F238E27FC236}">
                <a16:creationId xmlns:a16="http://schemas.microsoft.com/office/drawing/2014/main" id="{7EEDF47D-79A7-F577-EDE2-8B8E7273E850}"/>
              </a:ext>
            </a:extLst>
          </p:cNvPr>
          <p:cNvSpPr>
            <a:spLocks noGrp="1"/>
          </p:cNvSpPr>
          <p:nvPr>
            <p:ph idx="1"/>
          </p:nvPr>
        </p:nvSpPr>
        <p:spPr>
          <a:xfrm>
            <a:off x="0" y="2200655"/>
            <a:ext cx="11353800" cy="3976307"/>
          </a:xfrm>
        </p:spPr>
        <p:txBody>
          <a:bodyPr>
            <a:normAutofit fontScale="85000" lnSpcReduction="20000"/>
          </a:bodyPr>
          <a:lstStyle/>
          <a:p>
            <a:pPr marL="0" marR="0">
              <a:lnSpc>
                <a:spcPct val="107000"/>
              </a:lnSpc>
              <a:spcBef>
                <a:spcPts val="1200"/>
              </a:spcBef>
              <a:spcAft>
                <a:spcPts val="1200"/>
              </a:spcAft>
            </a:pPr>
            <a:r>
              <a:rPr lang="en-US" sz="1800" b="1" dirty="0">
                <a:effectLst/>
                <a:latin typeface="Open Sans" panose="020B0606030504020204" pitchFamily="34" charset="0"/>
                <a:ea typeface="Times New Roman" panose="02020603050405020304" pitchFamily="18" charset="0"/>
                <a:cs typeface="Arial" panose="020B0604020202020204" pitchFamily="34" charset="0"/>
              </a:rPr>
              <a:t>The ability to get immediate help for themselves or for a friend can make a difference.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Open Sans" panose="020B0606030504020204" pitchFamily="34" charset="0"/>
                <a:ea typeface="Times New Roman" panose="02020603050405020304" pitchFamily="18" charset="0"/>
                <a:cs typeface="Arial" panose="020B0604020202020204" pitchFamily="34" charset="0"/>
              </a:rPr>
              <a:t>The phone number for a trusted friend or relative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Open Sans" panose="020B0606030504020204" pitchFamily="34" charset="0"/>
                <a:ea typeface="Times New Roman" panose="02020603050405020304" pitchFamily="18" charset="0"/>
                <a:cs typeface="Arial" panose="020B0604020202020204" pitchFamily="34" charset="0"/>
              </a:rPr>
              <a:t>The non-emergency number for the local police department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Open Sans" panose="020B0606030504020204" pitchFamily="34" charset="0"/>
                <a:ea typeface="Times New Roman" panose="02020603050405020304" pitchFamily="18" charset="0"/>
                <a:cs typeface="Arial" panose="020B0604020202020204" pitchFamily="34" charset="0"/>
              </a:rPr>
              <a:t>The Crisis Text Line: 741741</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Open Sans" panose="020B0606030504020204" pitchFamily="34" charset="0"/>
                <a:ea typeface="Times New Roman" panose="02020603050405020304" pitchFamily="18" charset="0"/>
                <a:cs typeface="Arial" panose="020B0604020202020204" pitchFamily="34" charset="0"/>
              </a:rPr>
              <a:t>988 Suicide &amp; Crisis Lifeline: 988.</a:t>
            </a:r>
          </a:p>
          <a:p>
            <a:pPr marL="0" marR="0" lvl="0" indent="0">
              <a:lnSpc>
                <a:spcPct val="107000"/>
              </a:lnSpc>
              <a:spcBef>
                <a:spcPts val="0"/>
              </a:spcBef>
              <a:spcAft>
                <a:spcPts val="800"/>
              </a:spcAft>
              <a:buSzPts val="1000"/>
              <a:buNone/>
              <a:tabLst>
                <a:tab pos="457200" algn="l"/>
              </a:tabLs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SzPts val="1000"/>
              <a:buNone/>
              <a:tabLst>
                <a:tab pos="457200" algn="l"/>
              </a:tabLs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85725" marR="0" indent="0">
              <a:lnSpc>
                <a:spcPct val="107000"/>
              </a:lnSpc>
              <a:spcBef>
                <a:spcPts val="0"/>
              </a:spcBef>
              <a:spcAft>
                <a:spcPts val="800"/>
              </a:spcAft>
              <a:buNone/>
            </a:pPr>
            <a:endParaRPr lang="en-US" sz="1800" u="sng" dirty="0">
              <a:solidFill>
                <a:srgbClr val="2CB7D9"/>
              </a:solidFill>
              <a:effectLst/>
              <a:latin typeface="Open Sans" panose="020B0606030504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85725" marR="0" indent="0">
              <a:lnSpc>
                <a:spcPct val="107000"/>
              </a:lnSpc>
              <a:spcBef>
                <a:spcPts val="0"/>
              </a:spcBef>
              <a:spcAft>
                <a:spcPts val="800"/>
              </a:spcAft>
              <a:buNone/>
            </a:pPr>
            <a:endParaRPr lang="en-US" sz="1800" u="sng" dirty="0">
              <a:solidFill>
                <a:srgbClr val="2CB7D9"/>
              </a:solidFill>
              <a:latin typeface="Open Sans" panose="020B0606030504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85725" marR="0" indent="0">
              <a:lnSpc>
                <a:spcPct val="107000"/>
              </a:lnSpc>
              <a:spcBef>
                <a:spcPts val="0"/>
              </a:spcBef>
              <a:spcAft>
                <a:spcPts val="800"/>
              </a:spcAft>
              <a:buNone/>
            </a:pPr>
            <a:endParaRPr lang="en-US" sz="1800" u="sng" dirty="0">
              <a:solidFill>
                <a:srgbClr val="2CB7D9"/>
              </a:solidFill>
              <a:effectLst/>
              <a:latin typeface="Open Sans" panose="020B0606030504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85725" marR="0" indent="0">
              <a:lnSpc>
                <a:spcPct val="107000"/>
              </a:lnSpc>
              <a:spcBef>
                <a:spcPts val="0"/>
              </a:spcBef>
              <a:spcAft>
                <a:spcPts val="800"/>
              </a:spcAft>
              <a:buNone/>
            </a:pPr>
            <a:r>
              <a:rPr lang="en-US" sz="1800" u="sng" dirty="0">
                <a:solidFill>
                  <a:schemeClr val="bg1">
                    <a:lumMod val="85000"/>
                  </a:schemeClr>
                </a:solidFill>
                <a:effectLst/>
                <a:latin typeface="Open Sans" panose="020B0606030504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https://www.nimh.nih.gov/health/topics/child-and-adolescent-mental-health</a:t>
            </a:r>
            <a:endParaRPr lang="en-US" sz="1800" dirty="0">
              <a:solidFill>
                <a:schemeClr val="bg1">
                  <a:lumMod val="8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A725AB8B-F67F-3480-15DB-A4E0358954CF}"/>
              </a:ext>
            </a:extLst>
          </p:cNvPr>
          <p:cNvPicPr>
            <a:picLocks noChangeAspect="1"/>
          </p:cNvPicPr>
          <p:nvPr/>
        </p:nvPicPr>
        <p:blipFill rotWithShape="1">
          <a:blip r:embed="rId3"/>
          <a:srcRect l="3750" t="9190" r="27604" b="8818"/>
          <a:stretch/>
        </p:blipFill>
        <p:spPr>
          <a:xfrm>
            <a:off x="6556756" y="2813304"/>
            <a:ext cx="4279900" cy="2139950"/>
          </a:xfrm>
          <a:prstGeom prst="rect">
            <a:avLst/>
          </a:prstGeom>
        </p:spPr>
      </p:pic>
    </p:spTree>
    <p:extLst>
      <p:ext uri="{BB962C8B-B14F-4D97-AF65-F5344CB8AC3E}">
        <p14:creationId xmlns:p14="http://schemas.microsoft.com/office/powerpoint/2010/main" val="173028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1EC0-5A9C-4390-57D3-A6E720FC9BF1}"/>
              </a:ext>
            </a:extLst>
          </p:cNvPr>
          <p:cNvSpPr>
            <a:spLocks noGrp="1"/>
          </p:cNvSpPr>
          <p:nvPr>
            <p:ph type="title"/>
          </p:nvPr>
        </p:nvSpPr>
        <p:spPr>
          <a:xfrm>
            <a:off x="0" y="365125"/>
            <a:ext cx="11353800" cy="1325563"/>
          </a:xfrm>
          <a:solidFill>
            <a:srgbClr val="30B8DC"/>
          </a:solidFill>
        </p:spPr>
        <p:txBody>
          <a:bodyPr>
            <a:normAutofit/>
          </a:bodyPr>
          <a:lstStyle/>
          <a:p>
            <a:r>
              <a:rPr lang="en-US" sz="6500" b="1" dirty="0">
                <a:solidFill>
                  <a:srgbClr val="CFCFD0"/>
                </a:solidFill>
              </a:rPr>
              <a:t>    RESOURCES </a:t>
            </a:r>
            <a:r>
              <a:rPr lang="en-US" sz="6500" b="1" dirty="0"/>
              <a:t> </a:t>
            </a:r>
          </a:p>
        </p:txBody>
      </p:sp>
      <p:sp>
        <p:nvSpPr>
          <p:cNvPr id="3" name="Content Placeholder 2">
            <a:extLst>
              <a:ext uri="{FF2B5EF4-FFF2-40B4-BE49-F238E27FC236}">
                <a16:creationId xmlns:a16="http://schemas.microsoft.com/office/drawing/2014/main" id="{40C9361D-6A0F-6B9F-C297-FD557E3B6BF2}"/>
              </a:ext>
            </a:extLst>
          </p:cNvPr>
          <p:cNvSpPr>
            <a:spLocks noGrp="1"/>
          </p:cNvSpPr>
          <p:nvPr>
            <p:ph idx="1"/>
          </p:nvPr>
        </p:nvSpPr>
        <p:spPr>
          <a:xfrm>
            <a:off x="152400" y="1825625"/>
            <a:ext cx="11201400" cy="3959225"/>
          </a:xfrm>
        </p:spPr>
        <p:txBody>
          <a:bodyPr>
            <a:normAutofit fontScale="47500" lnSpcReduction="20000"/>
          </a:bodyPr>
          <a:lstStyle/>
          <a:p>
            <a:endParaRPr lang="en-US" dirty="0"/>
          </a:p>
          <a:p>
            <a:r>
              <a:rPr lang="en-US" dirty="0"/>
              <a:t>National Alliance on Mental Illness 			                                                                                  QR Barcodes?</a:t>
            </a:r>
          </a:p>
          <a:p>
            <a:pPr marL="0" indent="0">
              <a:buNone/>
            </a:pPr>
            <a:r>
              <a:rPr lang="en-US" dirty="0">
                <a:hlinkClick r:id="rId3"/>
              </a:rPr>
              <a:t>https://nami.org/About-Mental-Illness</a:t>
            </a:r>
            <a:endParaRPr lang="en-US" dirty="0"/>
          </a:p>
          <a:p>
            <a:pPr marL="0" indent="0">
              <a:buNone/>
            </a:pPr>
            <a:endParaRPr lang="en-US" dirty="0"/>
          </a:p>
          <a:p>
            <a:r>
              <a:rPr lang="en-US" dirty="0"/>
              <a:t>National Institute of Mental Health </a:t>
            </a:r>
          </a:p>
          <a:p>
            <a:pPr marL="0" indent="0">
              <a:buNone/>
            </a:pPr>
            <a:r>
              <a:rPr lang="en-US" dirty="0">
                <a:hlinkClick r:id="rId4"/>
              </a:rPr>
              <a:t>https://www.nimh.nih.gov/</a:t>
            </a:r>
            <a:endParaRPr lang="en-US" dirty="0"/>
          </a:p>
          <a:p>
            <a:pPr marL="0" indent="0">
              <a:buNone/>
            </a:pPr>
            <a:endParaRPr lang="en-US" dirty="0"/>
          </a:p>
          <a:p>
            <a:r>
              <a:rPr lang="en-US" dirty="0"/>
              <a:t>American Psychiatric Association </a:t>
            </a:r>
          </a:p>
          <a:p>
            <a:pPr marL="0" indent="0">
              <a:buNone/>
            </a:pPr>
            <a:r>
              <a:rPr lang="en-US" dirty="0">
                <a:hlinkClick r:id="rId5"/>
              </a:rPr>
              <a:t>https://www.psychiatry.org/Patients-Families/Warning-Signs-of-Mental-Illness</a:t>
            </a:r>
            <a:endParaRPr lang="en-US" dirty="0"/>
          </a:p>
          <a:p>
            <a:pPr marL="0" indent="0">
              <a:buNone/>
            </a:pPr>
            <a:endParaRPr lang="en-US" dirty="0"/>
          </a:p>
          <a:p>
            <a:r>
              <a:rPr lang="en-US" dirty="0"/>
              <a:t>John Hopkins University</a:t>
            </a:r>
          </a:p>
          <a:p>
            <a:pPr marL="0" indent="0">
              <a:buNone/>
            </a:pPr>
            <a:r>
              <a:rPr lang="en-US" dirty="0">
                <a:hlinkClick r:id="rId6"/>
              </a:rPr>
              <a:t>https://hub.jhu.edu/2020/05/11/covid-19-and-adolescents/</a:t>
            </a:r>
            <a:endParaRPr lang="en-US" dirty="0"/>
          </a:p>
          <a:p>
            <a:pPr marL="0" indent="0">
              <a:buNone/>
            </a:pPr>
            <a:endParaRPr lang="en-US" dirty="0"/>
          </a:p>
          <a:p>
            <a:r>
              <a:rPr lang="en-US" dirty="0"/>
              <a:t>The Trevor Project </a:t>
            </a:r>
          </a:p>
          <a:p>
            <a:pPr marL="0" indent="0">
              <a:buNone/>
            </a:pPr>
            <a:r>
              <a:rPr lang="en-US" dirty="0">
                <a:hlinkClick r:id="rId7"/>
              </a:rPr>
              <a:t>https://www.thetrevorproject.org/</a:t>
            </a: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797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E923-3251-AB07-7CAE-BE160592B6B9}"/>
              </a:ext>
            </a:extLst>
          </p:cNvPr>
          <p:cNvSpPr>
            <a:spLocks noGrp="1"/>
          </p:cNvSpPr>
          <p:nvPr>
            <p:ph type="title"/>
          </p:nvPr>
        </p:nvSpPr>
        <p:spPr>
          <a:xfrm>
            <a:off x="0" y="365125"/>
            <a:ext cx="12192000" cy="1325563"/>
          </a:xfrm>
          <a:solidFill>
            <a:schemeClr val="bg2">
              <a:lumMod val="50000"/>
            </a:schemeClr>
          </a:solidFill>
        </p:spPr>
        <p:txBody>
          <a:bodyPr/>
          <a:lstStyle/>
          <a:p>
            <a:r>
              <a:rPr lang="en-US" dirty="0"/>
              <a:t>      </a:t>
            </a:r>
            <a:r>
              <a:rPr lang="en-US" sz="5000" b="1" dirty="0">
                <a:solidFill>
                  <a:srgbClr val="30B8DC"/>
                </a:solidFill>
              </a:rPr>
              <a:t>OBJECTIVES</a:t>
            </a:r>
          </a:p>
        </p:txBody>
      </p:sp>
      <p:sp>
        <p:nvSpPr>
          <p:cNvPr id="3" name="Content Placeholder 2">
            <a:extLst>
              <a:ext uri="{FF2B5EF4-FFF2-40B4-BE49-F238E27FC236}">
                <a16:creationId xmlns:a16="http://schemas.microsoft.com/office/drawing/2014/main" id="{44AB8418-2FBA-3E00-4D62-118BF27E6616}"/>
              </a:ext>
            </a:extLst>
          </p:cNvPr>
          <p:cNvSpPr>
            <a:spLocks noGrp="1"/>
          </p:cNvSpPr>
          <p:nvPr>
            <p:ph idx="1"/>
          </p:nvPr>
        </p:nvSpPr>
        <p:spPr>
          <a:xfrm>
            <a:off x="838200" y="2139695"/>
            <a:ext cx="10515600" cy="4037267"/>
          </a:xfrm>
        </p:spPr>
        <p:txBody>
          <a:bodyPr>
            <a:normAutofit/>
          </a:bodyPr>
          <a:lstStyle/>
          <a:p>
            <a:pPr>
              <a:spcBef>
                <a:spcPts val="1800"/>
              </a:spcBef>
            </a:pPr>
            <a:r>
              <a:rPr lang="en-US" sz="3000" dirty="0"/>
              <a:t>Discuss Prevalence of Adolescent Mental Illness</a:t>
            </a:r>
          </a:p>
          <a:p>
            <a:pPr>
              <a:spcBef>
                <a:spcPts val="1800"/>
              </a:spcBef>
            </a:pPr>
            <a:r>
              <a:rPr lang="en-US" sz="3000" dirty="0"/>
              <a:t>Learn Some of the Symptoms and Challenges Adolescents Deal With</a:t>
            </a:r>
          </a:p>
          <a:p>
            <a:pPr>
              <a:spcBef>
                <a:spcPts val="2000"/>
              </a:spcBef>
            </a:pPr>
            <a:r>
              <a:rPr lang="en-US" sz="3000" dirty="0"/>
              <a:t>Explore Approaches on  how to discuss or bring up the issue </a:t>
            </a:r>
          </a:p>
          <a:p>
            <a:pPr>
              <a:spcBef>
                <a:spcPts val="1800"/>
              </a:spcBef>
            </a:pPr>
            <a:r>
              <a:rPr lang="en-US" sz="3000" dirty="0"/>
              <a:t>Resources </a:t>
            </a:r>
          </a:p>
        </p:txBody>
      </p:sp>
    </p:spTree>
    <p:extLst>
      <p:ext uri="{BB962C8B-B14F-4D97-AF65-F5344CB8AC3E}">
        <p14:creationId xmlns:p14="http://schemas.microsoft.com/office/powerpoint/2010/main" val="124457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1EC0-5A9C-4390-57D3-A6E720FC9BF1}"/>
              </a:ext>
            </a:extLst>
          </p:cNvPr>
          <p:cNvSpPr>
            <a:spLocks noGrp="1"/>
          </p:cNvSpPr>
          <p:nvPr>
            <p:ph type="title"/>
          </p:nvPr>
        </p:nvSpPr>
        <p:spPr>
          <a:xfrm>
            <a:off x="0" y="365125"/>
            <a:ext cx="11353800" cy="1325563"/>
          </a:xfrm>
          <a:solidFill>
            <a:srgbClr val="30B8DC"/>
          </a:solidFill>
        </p:spPr>
        <p:txBody>
          <a:bodyPr>
            <a:normAutofit/>
          </a:bodyPr>
          <a:lstStyle/>
          <a:p>
            <a:r>
              <a:rPr lang="en-US" sz="6500" b="1" dirty="0">
                <a:solidFill>
                  <a:srgbClr val="CFCFD0"/>
                </a:solidFill>
              </a:rPr>
              <a:t>    RESOURCES CONT.</a:t>
            </a:r>
            <a:endParaRPr lang="en-US" sz="6500" b="1" dirty="0"/>
          </a:p>
        </p:txBody>
      </p:sp>
      <p:sp>
        <p:nvSpPr>
          <p:cNvPr id="3" name="Content Placeholder 2">
            <a:extLst>
              <a:ext uri="{FF2B5EF4-FFF2-40B4-BE49-F238E27FC236}">
                <a16:creationId xmlns:a16="http://schemas.microsoft.com/office/drawing/2014/main" id="{40C9361D-6A0F-6B9F-C297-FD557E3B6BF2}"/>
              </a:ext>
            </a:extLst>
          </p:cNvPr>
          <p:cNvSpPr>
            <a:spLocks noGrp="1"/>
          </p:cNvSpPr>
          <p:nvPr>
            <p:ph idx="1"/>
          </p:nvPr>
        </p:nvSpPr>
        <p:spPr/>
        <p:txBody>
          <a:bodyPr>
            <a:normAutofit/>
          </a:bodyPr>
          <a:lstStyle/>
          <a:p>
            <a:r>
              <a:rPr lang="en-US" dirty="0"/>
              <a:t>Clinics near you…</a:t>
            </a:r>
          </a:p>
          <a:p>
            <a:pPr marL="0" indent="0">
              <a:buNone/>
            </a:pPr>
            <a:r>
              <a:rPr lang="en-US" dirty="0"/>
              <a:t>Family Health Services </a:t>
            </a:r>
          </a:p>
          <a:p>
            <a:pPr marL="0" indent="0">
              <a:buNone/>
            </a:pPr>
            <a:r>
              <a:rPr lang="en-US" dirty="0">
                <a:hlinkClick r:id="rId3"/>
              </a:rPr>
              <a:t>https://www.fhsid.org/locations/</a:t>
            </a:r>
            <a:endParaRPr lang="en-US" dirty="0"/>
          </a:p>
          <a:p>
            <a:pPr marL="0" indent="0">
              <a:buNone/>
            </a:pPr>
            <a:endParaRPr lang="en-US" dirty="0"/>
          </a:p>
          <a:p>
            <a:r>
              <a:rPr lang="en-US" dirty="0"/>
              <a:t>Cornerstone Whole Healthcare Organization</a:t>
            </a:r>
          </a:p>
          <a:p>
            <a:pPr marL="0" indent="0">
              <a:buNone/>
            </a:pPr>
            <a:r>
              <a:rPr lang="en-US" dirty="0">
                <a:hlinkClick r:id="rId4"/>
              </a:rPr>
              <a:t>https://www.c-who.org/partner-resources-and-tools/</a:t>
            </a:r>
            <a:endParaRPr lang="en-US" dirty="0"/>
          </a:p>
          <a:p>
            <a:pPr marL="0" indent="0">
              <a:buNone/>
            </a:pPr>
            <a:endParaRPr lang="en-US" dirty="0"/>
          </a:p>
          <a:p>
            <a:pPr marL="0" indent="0">
              <a:buNone/>
            </a:pPr>
            <a:r>
              <a:rPr lang="en-US" dirty="0"/>
              <a:t> </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1287B7A1-5AC1-86C2-8B12-89AFFD501D79}"/>
              </a:ext>
            </a:extLst>
          </p:cNvPr>
          <p:cNvPicPr>
            <a:picLocks noChangeAspect="1"/>
          </p:cNvPicPr>
          <p:nvPr/>
        </p:nvPicPr>
        <p:blipFill rotWithShape="1">
          <a:blip r:embed="rId5"/>
          <a:srcRect l="25475" t="9926" r="27300" b="2867"/>
          <a:stretch/>
        </p:blipFill>
        <p:spPr>
          <a:xfrm>
            <a:off x="8863584" y="4053471"/>
            <a:ext cx="2224356" cy="1719441"/>
          </a:xfrm>
          <a:prstGeom prst="rect">
            <a:avLst/>
          </a:prstGeom>
        </p:spPr>
      </p:pic>
    </p:spTree>
    <p:extLst>
      <p:ext uri="{BB962C8B-B14F-4D97-AF65-F5344CB8AC3E}">
        <p14:creationId xmlns:p14="http://schemas.microsoft.com/office/powerpoint/2010/main" val="333200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9E54-7197-EC55-AFB2-7A0ABAB34A43}"/>
              </a:ext>
            </a:extLst>
          </p:cNvPr>
          <p:cNvSpPr>
            <a:spLocks noGrp="1"/>
          </p:cNvSpPr>
          <p:nvPr>
            <p:ph type="title"/>
          </p:nvPr>
        </p:nvSpPr>
        <p:spPr/>
        <p:txBody>
          <a:bodyPr/>
          <a:lstStyle/>
          <a:p>
            <a:r>
              <a:rPr lang="en-US" dirty="0"/>
              <a:t>Linda will add info about grant </a:t>
            </a:r>
            <a:endParaRPr lang="es-MX" dirty="0"/>
          </a:p>
        </p:txBody>
      </p:sp>
    </p:spTree>
    <p:extLst>
      <p:ext uri="{BB962C8B-B14F-4D97-AF65-F5344CB8AC3E}">
        <p14:creationId xmlns:p14="http://schemas.microsoft.com/office/powerpoint/2010/main" val="305743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8DD7-1837-A5A8-DF32-29480282F022}"/>
              </a:ext>
            </a:extLst>
          </p:cNvPr>
          <p:cNvSpPr>
            <a:spLocks noGrp="1"/>
          </p:cNvSpPr>
          <p:nvPr>
            <p:ph type="title"/>
          </p:nvPr>
        </p:nvSpPr>
        <p:spPr>
          <a:xfrm>
            <a:off x="44450" y="365125"/>
            <a:ext cx="12147550" cy="536575"/>
          </a:xfrm>
          <a:solidFill>
            <a:schemeClr val="bg1">
              <a:lumMod val="65000"/>
            </a:schemeClr>
          </a:solidFill>
        </p:spPr>
        <p:txBody>
          <a:bodyPr>
            <a:normAutofit fontScale="90000"/>
          </a:bodyPr>
          <a:lstStyle/>
          <a:p>
            <a:r>
              <a:rPr lang="en-US" b="1" dirty="0">
                <a:solidFill>
                  <a:schemeClr val="tx1">
                    <a:lumMod val="65000"/>
                    <a:lumOff val="35000"/>
                  </a:schemeClr>
                </a:solidFill>
              </a:rPr>
              <a:t>        References</a:t>
            </a:r>
            <a:r>
              <a:rPr lang="es-MX" b="1" dirty="0">
                <a:solidFill>
                  <a:schemeClr val="tx1">
                    <a:lumMod val="65000"/>
                    <a:lumOff val="35000"/>
                  </a:schemeClr>
                </a:solidFill>
              </a:rPr>
              <a:t> </a:t>
            </a:r>
          </a:p>
        </p:txBody>
      </p:sp>
      <p:sp>
        <p:nvSpPr>
          <p:cNvPr id="3" name="Content Placeholder 2">
            <a:extLst>
              <a:ext uri="{FF2B5EF4-FFF2-40B4-BE49-F238E27FC236}">
                <a16:creationId xmlns:a16="http://schemas.microsoft.com/office/drawing/2014/main" id="{983371B2-85C7-5273-AA62-05056AC0206E}"/>
              </a:ext>
            </a:extLst>
          </p:cNvPr>
          <p:cNvSpPr>
            <a:spLocks noGrp="1"/>
          </p:cNvSpPr>
          <p:nvPr>
            <p:ph idx="1"/>
          </p:nvPr>
        </p:nvSpPr>
        <p:spPr>
          <a:xfrm>
            <a:off x="838200" y="1060450"/>
            <a:ext cx="10515600" cy="5116513"/>
          </a:xfrm>
        </p:spPr>
        <p:txBody>
          <a:bodyPr>
            <a:normAutofit fontScale="92500" lnSpcReduction="20000"/>
          </a:bodyPr>
          <a:lstStyle/>
          <a:p>
            <a:r>
              <a:rPr lang="es-MX" dirty="0">
                <a:solidFill>
                  <a:srgbClr val="30B8DC"/>
                </a:solidFill>
                <a:hlinkClick r:id="rId2">
                  <a:extLst>
                    <a:ext uri="{A12FA001-AC4F-418D-AE19-62706E023703}">
                      <ahyp:hlinkClr xmlns:ahyp="http://schemas.microsoft.com/office/drawing/2018/hyperlinkcolor" val="tx"/>
                    </a:ext>
                  </a:extLst>
                </a:hlinkClick>
              </a:rPr>
              <a:t>https://www.childrenscolorado.org/community/community-health/mental-health/mental-health-toolkit/</a:t>
            </a:r>
            <a:endParaRPr lang="es-MX" dirty="0">
              <a:solidFill>
                <a:srgbClr val="30B8DC"/>
              </a:solidFill>
            </a:endParaRPr>
          </a:p>
          <a:p>
            <a:r>
              <a:rPr lang="es-MX" dirty="0">
                <a:solidFill>
                  <a:srgbClr val="30B8DC"/>
                </a:solidFill>
                <a:hlinkClick r:id="rId3">
                  <a:extLst>
                    <a:ext uri="{A12FA001-AC4F-418D-AE19-62706E023703}">
                      <ahyp:hlinkClr xmlns:ahyp="http://schemas.microsoft.com/office/drawing/2018/hyperlinkcolor" val="tx"/>
                    </a:ext>
                  </a:extLst>
                </a:hlinkClick>
              </a:rPr>
              <a:t>https://hub.jhu.edu/2020/05/11/covid-19-and-adolescents/</a:t>
            </a:r>
            <a:endParaRPr lang="es-MX" dirty="0">
              <a:solidFill>
                <a:srgbClr val="30B8DC"/>
              </a:solidFill>
            </a:endParaRPr>
          </a:p>
          <a:p>
            <a:r>
              <a:rPr lang="es-MX" dirty="0">
                <a:solidFill>
                  <a:srgbClr val="30B8DC"/>
                </a:solidFill>
                <a:hlinkClick r:id="rId4">
                  <a:extLst>
                    <a:ext uri="{A12FA001-AC4F-418D-AE19-62706E023703}">
                      <ahyp:hlinkClr xmlns:ahyp="http://schemas.microsoft.com/office/drawing/2018/hyperlinkcolor" val="tx"/>
                    </a:ext>
                  </a:extLst>
                </a:hlinkClick>
              </a:rPr>
              <a:t>https://www.cdc.gov/media/releases/2022/p0331-youth-mental-health-covid-19.html</a:t>
            </a:r>
            <a:endParaRPr lang="es-MX" dirty="0">
              <a:solidFill>
                <a:srgbClr val="30B8DC"/>
              </a:solidFill>
            </a:endParaRPr>
          </a:p>
          <a:p>
            <a:r>
              <a:rPr lang="es-MX" dirty="0">
                <a:solidFill>
                  <a:srgbClr val="30B8DC"/>
                </a:solidFill>
                <a:hlinkClick r:id="rId5">
                  <a:extLst>
                    <a:ext uri="{A12FA001-AC4F-418D-AE19-62706E023703}">
                      <ahyp:hlinkClr xmlns:ahyp="http://schemas.microsoft.com/office/drawing/2018/hyperlinkcolor" val="tx"/>
                    </a:ext>
                  </a:extLst>
                </a:hlinkClick>
              </a:rPr>
              <a:t>https://www.cdc.gov/healthyyouth/mental-health/index.htm</a:t>
            </a:r>
            <a:endParaRPr lang="es-MX" dirty="0">
              <a:solidFill>
                <a:srgbClr val="30B8DC"/>
              </a:solidFill>
            </a:endParaRPr>
          </a:p>
          <a:p>
            <a:r>
              <a:rPr lang="es-MX" dirty="0">
                <a:solidFill>
                  <a:srgbClr val="30B8DC"/>
                </a:solidFill>
                <a:hlinkClick r:id="rId6">
                  <a:extLst>
                    <a:ext uri="{A12FA001-AC4F-418D-AE19-62706E023703}">
                      <ahyp:hlinkClr xmlns:ahyp="http://schemas.microsoft.com/office/drawing/2018/hyperlinkcolor" val="tx"/>
                    </a:ext>
                  </a:extLst>
                </a:hlinkClick>
              </a:rPr>
              <a:t>https://www.nimh.nih.gov/health/topics/child-and-adolescent-mental-health</a:t>
            </a:r>
            <a:endParaRPr lang="es-MX" dirty="0">
              <a:solidFill>
                <a:srgbClr val="30B8DC"/>
              </a:solidFill>
            </a:endParaRPr>
          </a:p>
          <a:p>
            <a:r>
              <a:rPr lang="es-MX" dirty="0">
                <a:solidFill>
                  <a:srgbClr val="30B8DC"/>
                </a:solidFill>
                <a:hlinkClick r:id="rId7">
                  <a:extLst>
                    <a:ext uri="{A12FA001-AC4F-418D-AE19-62706E023703}">
                      <ahyp:hlinkClr xmlns:ahyp="http://schemas.microsoft.com/office/drawing/2018/hyperlinkcolor" val="tx"/>
                    </a:ext>
                  </a:extLst>
                </a:hlinkClick>
              </a:rPr>
              <a:t>https://nami.org/About-Mental-Illness/Mental-Health-Conditions/Depression</a:t>
            </a:r>
            <a:endParaRPr lang="es-MX" dirty="0">
              <a:solidFill>
                <a:srgbClr val="30B8DC"/>
              </a:solidFill>
            </a:endParaRPr>
          </a:p>
          <a:p>
            <a:r>
              <a:rPr lang="es-MX" dirty="0">
                <a:solidFill>
                  <a:srgbClr val="30B8DC"/>
                </a:solidFill>
                <a:hlinkClick r:id="rId8"/>
              </a:rPr>
              <a:t>https://www.hhs.gov/surgeongeneral/priorities/youth-mental-health/index.html#explore</a:t>
            </a:r>
            <a:endParaRPr lang="es-MX" dirty="0">
              <a:solidFill>
                <a:srgbClr val="30B8DC"/>
              </a:solidFill>
            </a:endParaRPr>
          </a:p>
          <a:p>
            <a:r>
              <a:rPr lang="es-MX" dirty="0">
                <a:solidFill>
                  <a:srgbClr val="30B8DC"/>
                </a:solidFill>
                <a:hlinkClick r:id="rId9"/>
              </a:rPr>
              <a:t>https://www.thetrevorproject.org/</a:t>
            </a:r>
            <a:endParaRPr lang="es-MX" dirty="0">
              <a:solidFill>
                <a:srgbClr val="30B8DC"/>
              </a:solidFill>
            </a:endParaRPr>
          </a:p>
          <a:p>
            <a:r>
              <a:rPr lang="es-MX" dirty="0">
                <a:solidFill>
                  <a:srgbClr val="30B8DC"/>
                </a:solidFill>
                <a:hlinkClick r:id="rId10"/>
              </a:rPr>
              <a:t>http://sf-act.com/resources.php</a:t>
            </a:r>
            <a:endParaRPr lang="es-MX" dirty="0">
              <a:solidFill>
                <a:srgbClr val="30B8DC"/>
              </a:solidFill>
            </a:endParaRPr>
          </a:p>
          <a:p>
            <a:endParaRPr lang="es-MX" dirty="0">
              <a:solidFill>
                <a:srgbClr val="30B8DC"/>
              </a:solidFill>
            </a:endParaRPr>
          </a:p>
          <a:p>
            <a:endParaRPr lang="es-MX" dirty="0">
              <a:solidFill>
                <a:srgbClr val="30B8DC"/>
              </a:solidFill>
            </a:endParaRPr>
          </a:p>
        </p:txBody>
      </p:sp>
    </p:spTree>
    <p:extLst>
      <p:ext uri="{BB962C8B-B14F-4D97-AF65-F5344CB8AC3E}">
        <p14:creationId xmlns:p14="http://schemas.microsoft.com/office/powerpoint/2010/main" val="12713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5BC4-6E23-89CE-0231-C07EDCDAB40D}"/>
              </a:ext>
            </a:extLst>
          </p:cNvPr>
          <p:cNvSpPr>
            <a:spLocks noGrp="1"/>
          </p:cNvSpPr>
          <p:nvPr>
            <p:ph type="title"/>
          </p:nvPr>
        </p:nvSpPr>
        <p:spPr>
          <a:xfrm>
            <a:off x="711200" y="365125"/>
            <a:ext cx="10642600" cy="1325563"/>
          </a:xfrm>
        </p:spPr>
        <p:txBody>
          <a:bodyPr/>
          <a:lstStyle/>
          <a:p>
            <a:r>
              <a:rPr lang="en-US" u="sng" dirty="0"/>
              <a:t>Introduction</a:t>
            </a:r>
            <a:r>
              <a:rPr lang="en-US" dirty="0"/>
              <a:t> </a:t>
            </a:r>
            <a:endParaRPr lang="es-MX" dirty="0"/>
          </a:p>
        </p:txBody>
      </p:sp>
      <p:sp>
        <p:nvSpPr>
          <p:cNvPr id="3" name="Content Placeholder 2">
            <a:extLst>
              <a:ext uri="{FF2B5EF4-FFF2-40B4-BE49-F238E27FC236}">
                <a16:creationId xmlns:a16="http://schemas.microsoft.com/office/drawing/2014/main" id="{92F8B1F8-CB87-BCD2-D63F-A092F0A290D6}"/>
              </a:ext>
            </a:extLst>
          </p:cNvPr>
          <p:cNvSpPr>
            <a:spLocks noGrp="1"/>
          </p:cNvSpPr>
          <p:nvPr>
            <p:ph idx="1"/>
          </p:nvPr>
        </p:nvSpPr>
        <p:spPr/>
        <p:txBody>
          <a:bodyPr/>
          <a:lstStyle/>
          <a:p>
            <a:r>
              <a:rPr lang="en-US" dirty="0"/>
              <a:t>Education </a:t>
            </a:r>
          </a:p>
          <a:p>
            <a:endParaRPr lang="en-US" dirty="0"/>
          </a:p>
          <a:p>
            <a:r>
              <a:rPr lang="en-US" dirty="0"/>
              <a:t>Work History </a:t>
            </a:r>
          </a:p>
          <a:p>
            <a:pPr marL="0" indent="0">
              <a:buNone/>
            </a:pPr>
            <a:endParaRPr lang="en-US" dirty="0"/>
          </a:p>
          <a:p>
            <a:r>
              <a:rPr lang="en-US" dirty="0"/>
              <a:t>Experience </a:t>
            </a:r>
          </a:p>
          <a:p>
            <a:pPr marL="0" indent="0">
              <a:buNone/>
            </a:pPr>
            <a:endParaRPr lang="en-US" dirty="0"/>
          </a:p>
          <a:p>
            <a:r>
              <a:rPr lang="en-US" dirty="0"/>
              <a:t>Passion </a:t>
            </a:r>
            <a:endParaRPr lang="es-MX" dirty="0"/>
          </a:p>
        </p:txBody>
      </p:sp>
      <p:pic>
        <p:nvPicPr>
          <p:cNvPr id="5" name="Picture 4">
            <a:extLst>
              <a:ext uri="{FF2B5EF4-FFF2-40B4-BE49-F238E27FC236}">
                <a16:creationId xmlns:a16="http://schemas.microsoft.com/office/drawing/2014/main" id="{570B33DB-7C57-9275-9F26-52523C2191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729714">
            <a:off x="5079306" y="2325631"/>
            <a:ext cx="4361985" cy="2901915"/>
          </a:xfrm>
          <a:prstGeom prst="rect">
            <a:avLst/>
          </a:prstGeom>
        </p:spPr>
      </p:pic>
    </p:spTree>
    <p:extLst>
      <p:ext uri="{BB962C8B-B14F-4D97-AF65-F5344CB8AC3E}">
        <p14:creationId xmlns:p14="http://schemas.microsoft.com/office/powerpoint/2010/main" val="297088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A4CE-E0F0-657D-C1A6-0C619EB66AC8}"/>
              </a:ext>
            </a:extLst>
          </p:cNvPr>
          <p:cNvSpPr>
            <a:spLocks noGrp="1"/>
          </p:cNvSpPr>
          <p:nvPr>
            <p:ph type="title"/>
          </p:nvPr>
        </p:nvSpPr>
        <p:spPr>
          <a:solidFill>
            <a:srgbClr val="30B8DC"/>
          </a:solidFill>
        </p:spPr>
        <p:txBody>
          <a:bodyPr/>
          <a:lstStyle/>
          <a:p>
            <a:pPr algn="ctr"/>
            <a:r>
              <a:rPr lang="en-US" b="1" dirty="0"/>
              <a:t>DISCLAIMER</a:t>
            </a:r>
            <a:endParaRPr lang="es-MX" b="1" dirty="0"/>
          </a:p>
        </p:txBody>
      </p:sp>
      <p:sp>
        <p:nvSpPr>
          <p:cNvPr id="3" name="Content Placeholder 2">
            <a:extLst>
              <a:ext uri="{FF2B5EF4-FFF2-40B4-BE49-F238E27FC236}">
                <a16:creationId xmlns:a16="http://schemas.microsoft.com/office/drawing/2014/main" id="{9C157BBC-E3B2-9F58-5710-013E7AA3B86D}"/>
              </a:ext>
            </a:extLst>
          </p:cNvPr>
          <p:cNvSpPr>
            <a:spLocks noGrp="1"/>
          </p:cNvSpPr>
          <p:nvPr>
            <p:ph idx="1"/>
          </p:nvPr>
        </p:nvSpPr>
        <p:spPr/>
        <p:txBody>
          <a:bodyPr/>
          <a:lstStyle/>
          <a:p>
            <a:pPr marL="0" indent="0" algn="ctr">
              <a:buNone/>
            </a:pPr>
            <a:endParaRPr lang="en-US" dirty="0"/>
          </a:p>
          <a:p>
            <a:pPr marL="0" indent="0" algn="ctr">
              <a:buNone/>
            </a:pPr>
            <a:r>
              <a:rPr lang="en-US" dirty="0"/>
              <a:t>This presentation is for educational and awareness purpose only. This is not to diagnose or offer mental health treatment.</a:t>
            </a:r>
          </a:p>
          <a:p>
            <a:pPr marL="0" indent="0" algn="ctr">
              <a:buNone/>
            </a:pPr>
            <a:endParaRPr lang="en-US" dirty="0"/>
          </a:p>
          <a:p>
            <a:pPr marL="0" indent="0" algn="ctr">
              <a:buNone/>
            </a:pPr>
            <a:r>
              <a:rPr lang="en-US" dirty="0"/>
              <a:t>I will however provide resources later in the presentation on how to seek help if assistance is needed.</a:t>
            </a:r>
            <a:endParaRPr lang="es-MX" dirty="0"/>
          </a:p>
        </p:txBody>
      </p:sp>
    </p:spTree>
    <p:extLst>
      <p:ext uri="{BB962C8B-B14F-4D97-AF65-F5344CB8AC3E}">
        <p14:creationId xmlns:p14="http://schemas.microsoft.com/office/powerpoint/2010/main" val="147212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B135-F126-DBD7-B4D2-721E71472BC0}"/>
              </a:ext>
            </a:extLst>
          </p:cNvPr>
          <p:cNvSpPr>
            <a:spLocks noGrp="1"/>
          </p:cNvSpPr>
          <p:nvPr>
            <p:ph type="title"/>
          </p:nvPr>
        </p:nvSpPr>
        <p:spPr>
          <a:solidFill>
            <a:schemeClr val="accent5">
              <a:lumMod val="20000"/>
              <a:lumOff val="80000"/>
            </a:schemeClr>
          </a:solidFill>
        </p:spPr>
        <p:txBody>
          <a:bodyPr>
            <a:normAutofit fontScale="90000"/>
          </a:bodyPr>
          <a:lstStyle/>
          <a:p>
            <a:br>
              <a:rPr lang="es-MX" dirty="0"/>
            </a:br>
            <a:r>
              <a:rPr lang="es-MX" u="sng" dirty="0"/>
              <a:t>THE COVID-19</a:t>
            </a:r>
            <a:r>
              <a:rPr lang="es-MX" dirty="0"/>
              <a:t> </a:t>
            </a:r>
            <a:r>
              <a:rPr lang="es-MX" b="1" dirty="0"/>
              <a:t>PANDEMIC BROUGHT… </a:t>
            </a:r>
            <a:br>
              <a:rPr lang="es-MX" dirty="0"/>
            </a:br>
            <a:endParaRPr lang="es-MX" dirty="0"/>
          </a:p>
        </p:txBody>
      </p:sp>
      <p:sp>
        <p:nvSpPr>
          <p:cNvPr id="3" name="Content Placeholder 2">
            <a:extLst>
              <a:ext uri="{FF2B5EF4-FFF2-40B4-BE49-F238E27FC236}">
                <a16:creationId xmlns:a16="http://schemas.microsoft.com/office/drawing/2014/main" id="{5B033FBD-19A4-E614-A709-3234B23FD6B1}"/>
              </a:ext>
            </a:extLst>
          </p:cNvPr>
          <p:cNvSpPr>
            <a:spLocks noGrp="1"/>
          </p:cNvSpPr>
          <p:nvPr>
            <p:ph sz="half" idx="1"/>
          </p:nvPr>
        </p:nvSpPr>
        <p:spPr>
          <a:xfrm>
            <a:off x="838200" y="2203449"/>
            <a:ext cx="5181600" cy="3973513"/>
          </a:xfrm>
        </p:spPr>
        <p:txBody>
          <a:bodyPr/>
          <a:lstStyle/>
          <a:p>
            <a:r>
              <a:rPr lang="en-US" dirty="0"/>
              <a:t>SHELTER IN PLACE</a:t>
            </a:r>
          </a:p>
          <a:p>
            <a:r>
              <a:rPr lang="en-US" dirty="0"/>
              <a:t>SOCIAL DISTANCING</a:t>
            </a:r>
          </a:p>
          <a:p>
            <a:r>
              <a:rPr lang="en-US" dirty="0"/>
              <a:t>DISRUPTION IN ROUTINES </a:t>
            </a:r>
          </a:p>
          <a:p>
            <a:r>
              <a:rPr lang="en-US" dirty="0"/>
              <a:t>UNCERTANTY</a:t>
            </a:r>
          </a:p>
          <a:p>
            <a:r>
              <a:rPr lang="en-US" dirty="0"/>
              <a:t>CHANGES</a:t>
            </a:r>
          </a:p>
          <a:p>
            <a:r>
              <a:rPr lang="en-US" dirty="0"/>
              <a:t>WORRY/FEAR/DANGER</a:t>
            </a:r>
          </a:p>
          <a:p>
            <a:endParaRPr lang="en-US" dirty="0"/>
          </a:p>
          <a:p>
            <a:pPr marL="0" indent="0">
              <a:buNone/>
            </a:pPr>
            <a:endParaRPr lang="en-US" dirty="0"/>
          </a:p>
          <a:p>
            <a:endParaRPr lang="es-MX" dirty="0"/>
          </a:p>
        </p:txBody>
      </p:sp>
      <p:sp>
        <p:nvSpPr>
          <p:cNvPr id="4" name="Content Placeholder 3">
            <a:extLst>
              <a:ext uri="{FF2B5EF4-FFF2-40B4-BE49-F238E27FC236}">
                <a16:creationId xmlns:a16="http://schemas.microsoft.com/office/drawing/2014/main" id="{D512538A-F146-FB74-975C-F7F74D2312CA}"/>
              </a:ext>
            </a:extLst>
          </p:cNvPr>
          <p:cNvSpPr>
            <a:spLocks noGrp="1"/>
          </p:cNvSpPr>
          <p:nvPr>
            <p:ph sz="half" idx="2"/>
          </p:nvPr>
        </p:nvSpPr>
        <p:spPr>
          <a:xfrm>
            <a:off x="6172200" y="2203449"/>
            <a:ext cx="5181600" cy="3973514"/>
          </a:xfrm>
        </p:spPr>
        <p:txBody>
          <a:bodyPr/>
          <a:lstStyle/>
          <a:p>
            <a:r>
              <a:rPr lang="en-US" dirty="0"/>
              <a:t>“NEW NORMAL”</a:t>
            </a:r>
          </a:p>
          <a:p>
            <a:r>
              <a:rPr lang="en-US" dirty="0"/>
              <a:t>ISOLATION </a:t>
            </a:r>
          </a:p>
          <a:p>
            <a:r>
              <a:rPr lang="es-MX" dirty="0"/>
              <a:t>LONELINESS </a:t>
            </a:r>
          </a:p>
          <a:p>
            <a:r>
              <a:rPr lang="en-US" dirty="0"/>
              <a:t>CHAOS</a:t>
            </a:r>
          </a:p>
          <a:p>
            <a:r>
              <a:rPr lang="es-MX" dirty="0"/>
              <a:t>LOSSES</a:t>
            </a:r>
          </a:p>
          <a:p>
            <a:r>
              <a:rPr lang="es-MX" dirty="0"/>
              <a:t>IMPACT ON MENTAL HEALTH</a:t>
            </a:r>
          </a:p>
        </p:txBody>
      </p:sp>
      <p:pic>
        <p:nvPicPr>
          <p:cNvPr id="6" name="Picture 5">
            <a:extLst>
              <a:ext uri="{FF2B5EF4-FFF2-40B4-BE49-F238E27FC236}">
                <a16:creationId xmlns:a16="http://schemas.microsoft.com/office/drawing/2014/main" id="{D6602577-E9F0-7BB4-CB7D-E153E71AE4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8200" y="441324"/>
            <a:ext cx="3022600" cy="1173163"/>
          </a:xfrm>
          <a:prstGeom prst="rect">
            <a:avLst/>
          </a:prstGeom>
        </p:spPr>
      </p:pic>
    </p:spTree>
    <p:extLst>
      <p:ext uri="{BB962C8B-B14F-4D97-AF65-F5344CB8AC3E}">
        <p14:creationId xmlns:p14="http://schemas.microsoft.com/office/powerpoint/2010/main" val="202968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15F0-93F7-0C5E-1042-74E0E5BD9E06}"/>
              </a:ext>
            </a:extLst>
          </p:cNvPr>
          <p:cNvSpPr>
            <a:spLocks noGrp="1"/>
          </p:cNvSpPr>
          <p:nvPr>
            <p:ph type="title"/>
          </p:nvPr>
        </p:nvSpPr>
        <p:spPr>
          <a:xfrm>
            <a:off x="0" y="365125"/>
            <a:ext cx="12192000" cy="1061339"/>
          </a:xfrm>
          <a:solidFill>
            <a:schemeClr val="tx1">
              <a:lumMod val="65000"/>
              <a:lumOff val="35000"/>
            </a:schemeClr>
          </a:solidFill>
        </p:spPr>
        <p:txBody>
          <a:bodyPr>
            <a:normAutofit/>
          </a:bodyPr>
          <a:lstStyle/>
          <a:p>
            <a:r>
              <a:rPr lang="en-US" sz="4000" dirty="0">
                <a:solidFill>
                  <a:srgbClr val="30B8DC"/>
                </a:solidFill>
              </a:rPr>
              <a:t>     </a:t>
            </a:r>
            <a:r>
              <a:rPr lang="en-US" sz="4000" b="1" dirty="0">
                <a:solidFill>
                  <a:srgbClr val="30B8DC"/>
                </a:solidFill>
              </a:rPr>
              <a:t>IMPACT ON ADOLECENTS</a:t>
            </a:r>
            <a:endParaRPr lang="es-MX" sz="4000" b="1" dirty="0">
              <a:solidFill>
                <a:srgbClr val="30B8DC"/>
              </a:solidFill>
            </a:endParaRPr>
          </a:p>
        </p:txBody>
      </p:sp>
      <p:sp>
        <p:nvSpPr>
          <p:cNvPr id="3" name="Content Placeholder 2">
            <a:extLst>
              <a:ext uri="{FF2B5EF4-FFF2-40B4-BE49-F238E27FC236}">
                <a16:creationId xmlns:a16="http://schemas.microsoft.com/office/drawing/2014/main" id="{41DD196B-879A-A01C-7FE9-6BD353EB530C}"/>
              </a:ext>
            </a:extLst>
          </p:cNvPr>
          <p:cNvSpPr>
            <a:spLocks noGrp="1"/>
          </p:cNvSpPr>
          <p:nvPr>
            <p:ph idx="1"/>
          </p:nvPr>
        </p:nvSpPr>
        <p:spPr/>
        <p:txBody>
          <a:bodyPr/>
          <a:lstStyle/>
          <a:p>
            <a:r>
              <a:rPr lang="en-US" dirty="0">
                <a:solidFill>
                  <a:schemeClr val="tx1">
                    <a:lumMod val="50000"/>
                    <a:lumOff val="50000"/>
                  </a:schemeClr>
                </a:solidFill>
              </a:rPr>
              <a:t>Social Skills/Connections</a:t>
            </a:r>
          </a:p>
          <a:p>
            <a:endParaRPr lang="en-US" dirty="0">
              <a:solidFill>
                <a:schemeClr val="tx1">
                  <a:lumMod val="50000"/>
                  <a:lumOff val="50000"/>
                </a:schemeClr>
              </a:solidFill>
            </a:endParaRPr>
          </a:p>
          <a:p>
            <a:r>
              <a:rPr lang="en-US" dirty="0">
                <a:solidFill>
                  <a:schemeClr val="tx1">
                    <a:lumMod val="50000"/>
                    <a:lumOff val="50000"/>
                  </a:schemeClr>
                </a:solidFill>
              </a:rPr>
              <a:t>Sense of Identity</a:t>
            </a:r>
          </a:p>
          <a:p>
            <a:endParaRPr lang="en-US" dirty="0">
              <a:solidFill>
                <a:schemeClr val="tx1">
                  <a:lumMod val="50000"/>
                  <a:lumOff val="50000"/>
                </a:schemeClr>
              </a:solidFill>
              <a:latin typeface="arnhem"/>
            </a:endParaRPr>
          </a:p>
          <a:p>
            <a:r>
              <a:rPr lang="en-US" dirty="0">
                <a:solidFill>
                  <a:schemeClr val="tx1">
                    <a:lumMod val="50000"/>
                    <a:lumOff val="50000"/>
                  </a:schemeClr>
                </a:solidFill>
                <a:latin typeface="arnhem"/>
              </a:rPr>
              <a:t>E</a:t>
            </a:r>
            <a:r>
              <a:rPr lang="en-US" b="0" i="0" dirty="0">
                <a:solidFill>
                  <a:schemeClr val="tx1">
                    <a:lumMod val="50000"/>
                    <a:lumOff val="50000"/>
                  </a:schemeClr>
                </a:solidFill>
                <a:effectLst/>
                <a:latin typeface="arnhem"/>
              </a:rPr>
              <a:t>mpathy</a:t>
            </a:r>
          </a:p>
          <a:p>
            <a:endParaRPr lang="en-US" dirty="0">
              <a:solidFill>
                <a:schemeClr val="tx1">
                  <a:lumMod val="50000"/>
                  <a:lumOff val="50000"/>
                </a:schemeClr>
              </a:solidFill>
              <a:latin typeface="arnhem"/>
            </a:endParaRPr>
          </a:p>
          <a:p>
            <a:r>
              <a:rPr lang="en-US" dirty="0">
                <a:solidFill>
                  <a:schemeClr val="tx1">
                    <a:lumMod val="50000"/>
                    <a:lumOff val="50000"/>
                  </a:schemeClr>
                </a:solidFill>
                <a:latin typeface="arnhem"/>
              </a:rPr>
              <a:t>Development</a:t>
            </a:r>
            <a:endParaRPr lang="es-MX" dirty="0">
              <a:solidFill>
                <a:schemeClr val="tx1">
                  <a:lumMod val="50000"/>
                  <a:lumOff val="50000"/>
                </a:schemeClr>
              </a:solidFill>
            </a:endParaRPr>
          </a:p>
        </p:txBody>
      </p:sp>
      <p:pic>
        <p:nvPicPr>
          <p:cNvPr id="5" name="Picture 4">
            <a:extLst>
              <a:ext uri="{FF2B5EF4-FFF2-40B4-BE49-F238E27FC236}">
                <a16:creationId xmlns:a16="http://schemas.microsoft.com/office/drawing/2014/main" id="{81FE8910-027E-384A-31DB-13B3E14E03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37805" y="1497711"/>
            <a:ext cx="1591213" cy="1061339"/>
          </a:xfrm>
          <a:prstGeom prst="rect">
            <a:avLst/>
          </a:prstGeom>
        </p:spPr>
      </p:pic>
      <p:pic>
        <p:nvPicPr>
          <p:cNvPr id="14" name="Picture 13">
            <a:extLst>
              <a:ext uri="{FF2B5EF4-FFF2-40B4-BE49-F238E27FC236}">
                <a16:creationId xmlns:a16="http://schemas.microsoft.com/office/drawing/2014/main" id="{8155B722-DC82-78BD-EB3F-7EDF41AAA39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980868" y="2641600"/>
            <a:ext cx="1596771" cy="838200"/>
          </a:xfrm>
          <a:prstGeom prst="rect">
            <a:avLst/>
          </a:prstGeom>
        </p:spPr>
      </p:pic>
      <p:pic>
        <p:nvPicPr>
          <p:cNvPr id="17" name="Picture 16">
            <a:extLst>
              <a:ext uri="{FF2B5EF4-FFF2-40B4-BE49-F238E27FC236}">
                <a16:creationId xmlns:a16="http://schemas.microsoft.com/office/drawing/2014/main" id="{9A796D87-0C8F-79B2-D69E-9FDD2236D34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972050" y="3841741"/>
            <a:ext cx="1123950" cy="902965"/>
          </a:xfrm>
          <a:prstGeom prst="rect">
            <a:avLst/>
          </a:prstGeom>
        </p:spPr>
      </p:pic>
      <p:pic>
        <p:nvPicPr>
          <p:cNvPr id="20" name="Picture 19">
            <a:extLst>
              <a:ext uri="{FF2B5EF4-FFF2-40B4-BE49-F238E27FC236}">
                <a16:creationId xmlns:a16="http://schemas.microsoft.com/office/drawing/2014/main" id="{39DF5FDC-BBB9-3F52-8731-FF2561C5875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3727450" y="4948243"/>
            <a:ext cx="877887" cy="584194"/>
          </a:xfrm>
          <a:prstGeom prst="rect">
            <a:avLst/>
          </a:prstGeom>
        </p:spPr>
      </p:pic>
    </p:spTree>
    <p:extLst>
      <p:ext uri="{BB962C8B-B14F-4D97-AF65-F5344CB8AC3E}">
        <p14:creationId xmlns:p14="http://schemas.microsoft.com/office/powerpoint/2010/main" val="266745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2FE8-9952-F98E-2B7C-6B3552327DCE}"/>
              </a:ext>
            </a:extLst>
          </p:cNvPr>
          <p:cNvSpPr>
            <a:spLocks noGrp="1"/>
          </p:cNvSpPr>
          <p:nvPr>
            <p:ph type="title"/>
          </p:nvPr>
        </p:nvSpPr>
        <p:spPr>
          <a:xfrm>
            <a:off x="0" y="365125"/>
            <a:ext cx="12192000" cy="1325563"/>
          </a:xfrm>
          <a:solidFill>
            <a:srgbClr val="CFCFD0"/>
          </a:solidFill>
        </p:spPr>
        <p:txBody>
          <a:bodyPr/>
          <a:lstStyle/>
          <a:p>
            <a:r>
              <a:rPr lang="en-US" b="1" dirty="0">
                <a:solidFill>
                  <a:srgbClr val="30B8DC"/>
                </a:solidFill>
              </a:rPr>
              <a:t>     What is Mental Illness:</a:t>
            </a:r>
          </a:p>
        </p:txBody>
      </p:sp>
      <p:sp>
        <p:nvSpPr>
          <p:cNvPr id="3" name="Content Placeholder 2">
            <a:extLst>
              <a:ext uri="{FF2B5EF4-FFF2-40B4-BE49-F238E27FC236}">
                <a16:creationId xmlns:a16="http://schemas.microsoft.com/office/drawing/2014/main" id="{7738C066-2377-532E-C736-D97D63C17C47}"/>
              </a:ext>
            </a:extLst>
          </p:cNvPr>
          <p:cNvSpPr>
            <a:spLocks noGrp="1"/>
          </p:cNvSpPr>
          <p:nvPr>
            <p:ph idx="1"/>
          </p:nvPr>
        </p:nvSpPr>
        <p:spPr>
          <a:xfrm>
            <a:off x="838200" y="2190749"/>
            <a:ext cx="10515600" cy="3986213"/>
          </a:xfrm>
        </p:spPr>
        <p:txBody>
          <a:bodyPr/>
          <a:lstStyle/>
          <a:p>
            <a:pPr marL="0" indent="0">
              <a:buNone/>
            </a:pPr>
            <a:r>
              <a:rPr lang="en-US" dirty="0"/>
              <a:t>According to the American Psychiatric Association</a:t>
            </a:r>
          </a:p>
          <a:p>
            <a:pPr marL="0" indent="0">
              <a:buNone/>
            </a:pPr>
            <a:r>
              <a:rPr lang="en-US" b="0" i="0" dirty="0">
                <a:solidFill>
                  <a:srgbClr val="444444"/>
                </a:solidFill>
                <a:effectLst/>
                <a:latin typeface="Roboto" panose="02000000000000000000" pitchFamily="2" charset="0"/>
              </a:rPr>
              <a:t>“Mental illnesses are health conditions involving changes in emotion, thinking or behavior (or a combination of these). Mental illnesses can be associated with distress and/or problems functioning in social, work or family activities.”</a:t>
            </a:r>
            <a:endParaRPr lang="en-US" dirty="0"/>
          </a:p>
        </p:txBody>
      </p:sp>
      <p:pic>
        <p:nvPicPr>
          <p:cNvPr id="5" name="Picture 4">
            <a:extLst>
              <a:ext uri="{FF2B5EF4-FFF2-40B4-BE49-F238E27FC236}">
                <a16:creationId xmlns:a16="http://schemas.microsoft.com/office/drawing/2014/main" id="{8D4F69AD-A235-27EE-DC38-3608E280624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21200" y="4498847"/>
            <a:ext cx="2715206" cy="1527303"/>
          </a:xfrm>
          <a:prstGeom prst="rect">
            <a:avLst/>
          </a:prstGeom>
        </p:spPr>
      </p:pic>
    </p:spTree>
    <p:extLst>
      <p:ext uri="{BB962C8B-B14F-4D97-AF65-F5344CB8AC3E}">
        <p14:creationId xmlns:p14="http://schemas.microsoft.com/office/powerpoint/2010/main" val="83558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F38C-A83C-87E3-7156-FA81E85B9AA7}"/>
              </a:ext>
            </a:extLst>
          </p:cNvPr>
          <p:cNvSpPr>
            <a:spLocks noGrp="1"/>
          </p:cNvSpPr>
          <p:nvPr>
            <p:ph type="title"/>
          </p:nvPr>
        </p:nvSpPr>
        <p:spPr>
          <a:xfrm>
            <a:off x="0" y="365125"/>
            <a:ext cx="12192000" cy="1325563"/>
          </a:xfrm>
          <a:solidFill>
            <a:srgbClr val="30B8DC"/>
          </a:solidFill>
        </p:spPr>
        <p:txBody>
          <a:bodyPr/>
          <a:lstStyle/>
          <a:p>
            <a:r>
              <a:rPr lang="en-US" b="0" i="0" dirty="0">
                <a:effectLst/>
                <a:latin typeface="Noto Serif" panose="02020600060500020200" pitchFamily="18" charset="0"/>
              </a:rPr>
              <a:t>Why Youth Mental Health Matters</a:t>
            </a:r>
            <a:br>
              <a:rPr lang="en-US" b="0" i="0" dirty="0">
                <a:effectLst/>
                <a:latin typeface="Noto Serif" panose="02020600060500020200" pitchFamily="18" charset="0"/>
              </a:rPr>
            </a:br>
            <a:endParaRPr lang="en-US" dirty="0"/>
          </a:p>
        </p:txBody>
      </p:sp>
      <p:sp>
        <p:nvSpPr>
          <p:cNvPr id="3" name="Content Placeholder 2">
            <a:extLst>
              <a:ext uri="{FF2B5EF4-FFF2-40B4-BE49-F238E27FC236}">
                <a16:creationId xmlns:a16="http://schemas.microsoft.com/office/drawing/2014/main" id="{6DC0A333-518E-CCC2-5FB6-EFCB1D16E720}"/>
              </a:ext>
            </a:extLst>
          </p:cNvPr>
          <p:cNvSpPr>
            <a:spLocks noGrp="1"/>
          </p:cNvSpPr>
          <p:nvPr>
            <p:ph idx="1"/>
          </p:nvPr>
        </p:nvSpPr>
        <p:spPr>
          <a:xfrm>
            <a:off x="146304" y="1825625"/>
            <a:ext cx="11207496" cy="4351338"/>
          </a:xfrm>
        </p:spPr>
        <p:txBody>
          <a:bodyPr/>
          <a:lstStyle/>
          <a:p>
            <a:pPr marL="0" indent="0">
              <a:buNone/>
            </a:pPr>
            <a:r>
              <a:rPr lang="en-US" b="0" i="0" dirty="0">
                <a:solidFill>
                  <a:srgbClr val="000000"/>
                </a:solidFill>
                <a:effectLst/>
                <a:latin typeface="Public Sans Web"/>
              </a:rPr>
              <a:t>“Mental health challenges are the leading cause of disability and poor life outcomes in young people. Unfortunately, in recent years, we’ve seen significant increases in certain mental health disorders in youth, including depression, anxiety, and suicidal ideation.”</a:t>
            </a:r>
          </a:p>
          <a:p>
            <a:pPr marL="0" indent="0">
              <a:buNone/>
            </a:pPr>
            <a:endParaRPr lang="en-US" dirty="0">
              <a:solidFill>
                <a:srgbClr val="000000"/>
              </a:solidFill>
              <a:latin typeface="Public Sans Web"/>
            </a:endParaRPr>
          </a:p>
          <a:p>
            <a:pPr marL="0" indent="0">
              <a:buNone/>
            </a:pPr>
            <a:r>
              <a:rPr lang="en-US" b="0" i="0" dirty="0">
                <a:solidFill>
                  <a:srgbClr val="5D5D52"/>
                </a:solidFill>
                <a:effectLst/>
                <a:latin typeface="Public Sans Web"/>
              </a:rPr>
              <a:t>—Dr. Vivek H. Murthy</a:t>
            </a:r>
            <a:br>
              <a:rPr lang="en-US" dirty="0"/>
            </a:br>
            <a:r>
              <a:rPr lang="en-US" b="0" i="0" dirty="0">
                <a:solidFill>
                  <a:srgbClr val="5D5D52"/>
                </a:solidFill>
                <a:effectLst/>
                <a:latin typeface="Public Sans Web"/>
              </a:rPr>
              <a:t>Surgeon General of the United States</a:t>
            </a:r>
            <a:endParaRPr lang="en-US" b="0" i="0" dirty="0">
              <a:solidFill>
                <a:srgbClr val="000000"/>
              </a:solidFill>
              <a:effectLst/>
              <a:latin typeface="Public Sans Web"/>
            </a:endParaRPr>
          </a:p>
          <a:p>
            <a:pPr marL="0" indent="0">
              <a:buNone/>
            </a:pPr>
            <a:r>
              <a:rPr lang="en-US" b="0" i="0" dirty="0">
                <a:solidFill>
                  <a:schemeClr val="bg1">
                    <a:lumMod val="85000"/>
                  </a:schemeClr>
                </a:solidFill>
                <a:effectLst/>
                <a:latin typeface="Public Sans Web"/>
              </a:rPr>
              <a:t>https://www.hhs.gov/surgeongeneral/priorities/youth-mental-health/index.html#explore</a:t>
            </a:r>
          </a:p>
          <a:p>
            <a:pPr marL="0" indent="0">
              <a:buNone/>
            </a:pPr>
            <a:endParaRPr lang="en-US" dirty="0">
              <a:solidFill>
                <a:srgbClr val="000000"/>
              </a:solidFill>
              <a:latin typeface="Public Sans Web"/>
            </a:endParaRPr>
          </a:p>
          <a:p>
            <a:pPr marL="0" indent="0">
              <a:buNone/>
            </a:pPr>
            <a:endParaRPr lang="en-US" dirty="0"/>
          </a:p>
        </p:txBody>
      </p:sp>
    </p:spTree>
    <p:extLst>
      <p:ext uri="{BB962C8B-B14F-4D97-AF65-F5344CB8AC3E}">
        <p14:creationId xmlns:p14="http://schemas.microsoft.com/office/powerpoint/2010/main" val="46544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D560-9A24-C39C-07CC-7078FC8FCB16}"/>
              </a:ext>
            </a:extLst>
          </p:cNvPr>
          <p:cNvSpPr>
            <a:spLocks noGrp="1"/>
          </p:cNvSpPr>
          <p:nvPr>
            <p:ph type="title"/>
          </p:nvPr>
        </p:nvSpPr>
        <p:spPr>
          <a:xfrm>
            <a:off x="0" y="365125"/>
            <a:ext cx="11353800" cy="1203325"/>
          </a:xfrm>
          <a:solidFill>
            <a:schemeClr val="bg1">
              <a:lumMod val="50000"/>
            </a:schemeClr>
          </a:solidFill>
        </p:spPr>
        <p:txBody>
          <a:bodyPr/>
          <a:lstStyle/>
          <a:p>
            <a:r>
              <a:rPr lang="en-US" b="1" dirty="0"/>
              <a:t>       </a:t>
            </a:r>
            <a:r>
              <a:rPr lang="en-US" b="1" dirty="0">
                <a:solidFill>
                  <a:srgbClr val="30B8DC"/>
                </a:solidFill>
              </a:rPr>
              <a:t>The Numbers </a:t>
            </a:r>
          </a:p>
        </p:txBody>
      </p:sp>
      <p:sp>
        <p:nvSpPr>
          <p:cNvPr id="3" name="Content Placeholder 2">
            <a:extLst>
              <a:ext uri="{FF2B5EF4-FFF2-40B4-BE49-F238E27FC236}">
                <a16:creationId xmlns:a16="http://schemas.microsoft.com/office/drawing/2014/main" id="{04F0F48E-5B79-6B52-F37A-665818A5C5CE}"/>
              </a:ext>
            </a:extLst>
          </p:cNvPr>
          <p:cNvSpPr>
            <a:spLocks noGrp="1"/>
          </p:cNvSpPr>
          <p:nvPr>
            <p:ph idx="1"/>
          </p:nvPr>
        </p:nvSpPr>
        <p:spPr>
          <a:xfrm>
            <a:off x="838200" y="2038350"/>
            <a:ext cx="10515600" cy="4138613"/>
          </a:xfrm>
        </p:spPr>
        <p:txBody>
          <a:bodyPr/>
          <a:lstStyle/>
          <a:p>
            <a:r>
              <a:rPr lang="en-US" dirty="0">
                <a:solidFill>
                  <a:srgbClr val="000000"/>
                </a:solidFill>
                <a:latin typeface="Open Sans" panose="020B0606030504020204" pitchFamily="34" charset="0"/>
              </a:rPr>
              <a:t>M</a:t>
            </a:r>
            <a:r>
              <a:rPr lang="en-US" b="0" i="0" dirty="0">
                <a:solidFill>
                  <a:srgbClr val="000000"/>
                </a:solidFill>
                <a:effectLst/>
                <a:latin typeface="Open Sans" panose="020B0606030504020204" pitchFamily="34" charset="0"/>
              </a:rPr>
              <a:t>ore than a third (37%) of high school students reported they experienced poor mental health during the COVID-19 pandemic</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44% reported they persistently felt sad or hopeless during the past year</a:t>
            </a:r>
          </a:p>
          <a:p>
            <a:endParaRPr lang="en-US" dirty="0">
              <a:solidFill>
                <a:srgbClr val="000000"/>
              </a:solidFill>
              <a:latin typeface="Open Sans" panose="020B0606030504020204" pitchFamily="34" charset="0"/>
            </a:endParaRPr>
          </a:p>
          <a:p>
            <a:r>
              <a:rPr lang="en-US" b="0" i="0" dirty="0">
                <a:solidFill>
                  <a:srgbClr val="000000"/>
                </a:solidFill>
                <a:effectLst/>
                <a:latin typeface="Open Sans" panose="020B0606030504020204" pitchFamily="34" charset="0"/>
              </a:rPr>
              <a:t>More than half (55%) reported they experienced emotional abuse</a:t>
            </a:r>
            <a:endParaRPr lang="en-US" dirty="0"/>
          </a:p>
        </p:txBody>
      </p:sp>
    </p:spTree>
    <p:extLst>
      <p:ext uri="{BB962C8B-B14F-4D97-AF65-F5344CB8AC3E}">
        <p14:creationId xmlns:p14="http://schemas.microsoft.com/office/powerpoint/2010/main" val="2324097688"/>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576163"/>
      </a:dk2>
      <a:lt2>
        <a:srgbClr val="E7E6E6"/>
      </a:lt2>
      <a:accent1>
        <a:srgbClr val="31B7DB"/>
      </a:accent1>
      <a:accent2>
        <a:srgbClr val="576163"/>
      </a:accent2>
      <a:accent3>
        <a:srgbClr val="91CF50"/>
      </a:accent3>
      <a:accent4>
        <a:srgbClr val="2AB7DA"/>
      </a:accent4>
      <a:accent5>
        <a:srgbClr val="2CB7DA"/>
      </a:accent5>
      <a:accent6>
        <a:srgbClr val="576164"/>
      </a:accent6>
      <a:hlink>
        <a:srgbClr val="2CB7D9"/>
      </a:hlink>
      <a:folHlink>
        <a:srgbClr val="2FB7D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HO PowerPoint Template 10.9.21.potx" id="{98216570-CF28-480F-96D7-CEE9C1965DC8}" vid="{FA69518F-C396-4CB2-AD26-B97BDA350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9147C31CDF9A49BCE5D57EFD439BCD" ma:contentTypeVersion="15" ma:contentTypeDescription="Create a new document." ma:contentTypeScope="" ma:versionID="2d2c9ab7498cc16224d2bc4a7509bdd9">
  <xsd:schema xmlns:xsd="http://www.w3.org/2001/XMLSchema" xmlns:xs="http://www.w3.org/2001/XMLSchema" xmlns:p="http://schemas.microsoft.com/office/2006/metadata/properties" xmlns:ns2="21bf1ab8-59e9-4218-9b0f-ed1a6da8243f" xmlns:ns3="812711c5-06a5-40be-9792-eb034edf6d8c" targetNamespace="http://schemas.microsoft.com/office/2006/metadata/properties" ma:root="true" ma:fieldsID="4a0a578bbba366b3e22331d828a5154d" ns2:_="" ns3:_="">
    <xsd:import namespace="21bf1ab8-59e9-4218-9b0f-ed1a6da8243f"/>
    <xsd:import namespace="812711c5-06a5-40be-9792-eb034edf6d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f1ab8-59e9-4218-9b0f-ed1a6da82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fe0eb1e-1b20-4437-aa43-b89af05ff4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2711c5-06a5-40be-9792-eb034edf6d8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7b41775-f0b0-4e22-93c3-fb15b3345e9b}" ma:internalName="TaxCatchAll" ma:showField="CatchAllData" ma:web="812711c5-06a5-40be-9792-eb034edf6d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bf1ab8-59e9-4218-9b0f-ed1a6da8243f">
      <Terms xmlns="http://schemas.microsoft.com/office/infopath/2007/PartnerControls"/>
    </lcf76f155ced4ddcb4097134ff3c332f>
    <TaxCatchAll xmlns="812711c5-06a5-40be-9792-eb034edf6d8c" xsi:nil="true"/>
  </documentManagement>
</p:properties>
</file>

<file path=customXml/itemProps1.xml><?xml version="1.0" encoding="utf-8"?>
<ds:datastoreItem xmlns:ds="http://schemas.openxmlformats.org/officeDocument/2006/customXml" ds:itemID="{B26D29F6-E56D-488B-8D68-2AEE53332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f1ab8-59e9-4218-9b0f-ed1a6da8243f"/>
    <ds:schemaRef ds:uri="812711c5-06a5-40be-9792-eb034edf6d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6FF23F-61BA-430F-912C-4903BBCA6F43}">
  <ds:schemaRefs>
    <ds:schemaRef ds:uri="http://schemas.microsoft.com/sharepoint/v3/contenttype/forms"/>
  </ds:schemaRefs>
</ds:datastoreItem>
</file>

<file path=customXml/itemProps3.xml><?xml version="1.0" encoding="utf-8"?>
<ds:datastoreItem xmlns:ds="http://schemas.openxmlformats.org/officeDocument/2006/customXml" ds:itemID="{0D4EFF44-AF7D-43C4-8F32-1DC54F265698}">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12711c5-06a5-40be-9792-eb034edf6d8c"/>
    <ds:schemaRef ds:uri="21bf1ab8-59e9-4218-9b0f-ed1a6da824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C-WHO PowerPoint Template 10.9.21</Template>
  <TotalTime>123</TotalTime>
  <Words>1603</Words>
  <Application>Microsoft Office PowerPoint</Application>
  <PresentationFormat>Widescreen</PresentationFormat>
  <Paragraphs>229</Paragraphs>
  <Slides>22</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Arial</vt:lpstr>
      <vt:lpstr>arnhem</vt:lpstr>
      <vt:lpstr>Calibri</vt:lpstr>
      <vt:lpstr>Calibri Light</vt:lpstr>
      <vt:lpstr>gentona</vt:lpstr>
      <vt:lpstr>Noto Serif</vt:lpstr>
      <vt:lpstr>Open Sans</vt:lpstr>
      <vt:lpstr>ProximaNova-Bold</vt:lpstr>
      <vt:lpstr>ProximaNova-Regular</vt:lpstr>
      <vt:lpstr>Public Sans Web</vt:lpstr>
      <vt:lpstr>Roboto</vt:lpstr>
      <vt:lpstr>Segoe UI</vt:lpstr>
      <vt:lpstr>Symbol</vt:lpstr>
      <vt:lpstr>Times New Roman</vt:lpstr>
      <vt:lpstr>titling-gothic</vt:lpstr>
      <vt:lpstr>Office Theme</vt:lpstr>
      <vt:lpstr>MENTAL WELLNESS Information for Parents  Maria Torres, LCSW  Clinical Consultant December 2022</vt:lpstr>
      <vt:lpstr>      OBJECTIVES</vt:lpstr>
      <vt:lpstr>Introduction </vt:lpstr>
      <vt:lpstr>DISCLAIMER</vt:lpstr>
      <vt:lpstr> THE COVID-19 PANDEMIC BROUGHT…  </vt:lpstr>
      <vt:lpstr>     IMPACT ON ADOLECENTS</vt:lpstr>
      <vt:lpstr>     What is Mental Illness:</vt:lpstr>
      <vt:lpstr>Why Youth Mental Health Matters </vt:lpstr>
      <vt:lpstr>       The Numbers </vt:lpstr>
      <vt:lpstr>ANXIETY </vt:lpstr>
      <vt:lpstr>DEPRESSION SYMPTOMS:</vt:lpstr>
      <vt:lpstr> What Is Self-Harm? </vt:lpstr>
      <vt:lpstr> Warning Signs </vt:lpstr>
      <vt:lpstr>  Older children and adolescents may benefit from an evaluation if they: </vt:lpstr>
      <vt:lpstr>    WHAT CAN PARENTS DO:</vt:lpstr>
      <vt:lpstr> What parents and families can do: </vt:lpstr>
      <vt:lpstr> How often should I check in with my child about their mental health? </vt:lpstr>
      <vt:lpstr>It may be helpful for teens to save several emergency numbers</vt:lpstr>
      <vt:lpstr>    RESOURCES  </vt:lpstr>
      <vt:lpstr>    RESOURCES CONT.</vt:lpstr>
      <vt:lpstr>Linda will add info about grant </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WELLNESS Information for Parents  Maria Torres, LCSW  Clinical Consultant December 2022</dc:title>
  <dc:creator>Maria Torres</dc:creator>
  <cp:lastModifiedBy>Maria Torres</cp:lastModifiedBy>
  <cp:revision>11</cp:revision>
  <dcterms:created xsi:type="dcterms:W3CDTF">2022-12-07T08:08:17Z</dcterms:created>
  <dcterms:modified xsi:type="dcterms:W3CDTF">2022-12-07T10:12:03Z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0x010100909147C31CDF9A49BCE5D57EFD439BCD</vt:lpwstr>
  </property>
</Properties>
</file>