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Avenir" panose="02000503020000020003" pitchFamily="2" charset="0"/>
      <p:regular r:id="rId13"/>
      <p:italic r:id="rId14"/>
    </p:embeddedFont>
    <p:embeddedFont>
      <p:font typeface="Calibri" panose="020F0502020204030204" pitchFamily="3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A6P0z0SJnqm63WLikaUxZeKf+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302141-A9BC-45DD-9D47-2B4EA6C8DD92}">
  <a:tblStyle styleId="{5E302141-A9BC-45DD-9D47-2B4EA6C8DD9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3F8"/>
          </a:solidFill>
        </a:fill>
      </a:tcStyle>
    </a:wholeTbl>
    <a:band1H>
      <a:tcTxStyle/>
      <a:tcStyle>
        <a:tcBdr/>
        <a:fill>
          <a:solidFill>
            <a:srgbClr val="CCE5F1"/>
          </a:solidFill>
        </a:fill>
      </a:tcStyle>
    </a:band1H>
    <a:band2H>
      <a:tcTxStyle/>
      <a:tcStyle>
        <a:tcBdr/>
      </a:tcStyle>
    </a:band2H>
    <a:band1V>
      <a:tcTxStyle/>
      <a:tcStyle>
        <a:tcBdr/>
        <a:fill>
          <a:solidFill>
            <a:srgbClr val="CCE5F1"/>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E79B0B0-81F3-402E-AF2F-23871FB5E3D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897"/>
  </p:normalViewPr>
  <p:slideViewPr>
    <p:cSldViewPr snapToGrid="0">
      <p:cViewPr varScale="1">
        <p:scale>
          <a:sx n="91" d="100"/>
          <a:sy n="91" d="100"/>
        </p:scale>
        <p:origin x="13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000000"/>
              </a:buClr>
              <a:buSzPts val="1200"/>
              <a:buFont typeface="Arial"/>
              <a:buChar char="•"/>
            </a:pPr>
            <a:r>
              <a:rPr lang="en-US" sz="1200" b="0" i="0" u="none" strike="noStrike">
                <a:solidFill>
                  <a:srgbClr val="000000"/>
                </a:solidFill>
                <a:latin typeface="Avenir"/>
                <a:ea typeface="Avenir"/>
                <a:cs typeface="Avenir"/>
                <a:sym typeface="Avenir"/>
              </a:rPr>
              <a:t>You’re going to use a daily health habits checklist to keep track of your health habits for a month. Your 4-H leader will discuss this with you. You don’t need to do everything on these checklists. You just need to make progress. </a:t>
            </a:r>
            <a:endParaRPr/>
          </a:p>
          <a:p>
            <a:pPr marL="171450" lvl="0" indent="-171450" algn="l" rtl="0">
              <a:spcBef>
                <a:spcPts val="0"/>
              </a:spcBef>
              <a:spcAft>
                <a:spcPts val="0"/>
              </a:spcAft>
              <a:buClr>
                <a:srgbClr val="000000"/>
              </a:buClr>
              <a:buSzPts val="1200"/>
              <a:buFont typeface="Arial"/>
              <a:buChar char="•"/>
            </a:pPr>
            <a:r>
              <a:rPr lang="en-US" sz="1200" b="0" i="0" u="none" strike="noStrike">
                <a:solidFill>
                  <a:srgbClr val="000000"/>
                </a:solidFill>
                <a:latin typeface="Avenir"/>
                <a:ea typeface="Avenir"/>
                <a:cs typeface="Avenir"/>
                <a:sym typeface="Avenir"/>
              </a:rPr>
              <a:t>This slide shows someone who improved by two checkmarks over four weeks. That’s all you need – progress!</a:t>
            </a:r>
            <a:endParaRPr/>
          </a:p>
          <a:p>
            <a:pPr marL="171450" lvl="0" indent="-171450" algn="l" rtl="0">
              <a:spcBef>
                <a:spcPts val="0"/>
              </a:spcBef>
              <a:spcAft>
                <a:spcPts val="0"/>
              </a:spcAft>
              <a:buClr>
                <a:srgbClr val="000000"/>
              </a:buClr>
              <a:buSzPts val="1200"/>
              <a:buFont typeface="Arial"/>
              <a:buChar char="•"/>
            </a:pPr>
            <a:r>
              <a:rPr lang="en-US" sz="1200" b="0" i="0" u="none" strike="noStrike">
                <a:solidFill>
                  <a:srgbClr val="000000"/>
                </a:solidFill>
                <a:latin typeface="Avenir"/>
                <a:ea typeface="Avenir"/>
                <a:cs typeface="Avenir"/>
                <a:sym typeface="Avenir"/>
              </a:rPr>
              <a:t>Some tips:</a:t>
            </a:r>
            <a:endParaRPr/>
          </a:p>
          <a:p>
            <a:pPr marL="628650" lvl="1" indent="-171450" algn="l" rtl="0">
              <a:spcBef>
                <a:spcPts val="0"/>
              </a:spcBef>
              <a:spcAft>
                <a:spcPts val="0"/>
              </a:spcAft>
              <a:buClr>
                <a:srgbClr val="000000"/>
              </a:buClr>
              <a:buSzPts val="1200"/>
              <a:buFont typeface="Arial"/>
              <a:buChar char="•"/>
            </a:pPr>
            <a:r>
              <a:rPr lang="en-US" sz="1200" b="1" i="0" u="none" strike="noStrike">
                <a:solidFill>
                  <a:srgbClr val="000000"/>
                </a:solidFill>
                <a:latin typeface="Avenir"/>
                <a:ea typeface="Avenir"/>
                <a:cs typeface="Avenir"/>
                <a:sym typeface="Avenir"/>
              </a:rPr>
              <a:t>Make changes slowly. </a:t>
            </a:r>
            <a:r>
              <a:rPr lang="en-US" sz="1200" b="0" i="0" u="none" strike="noStrike">
                <a:solidFill>
                  <a:srgbClr val="000000"/>
                </a:solidFill>
                <a:latin typeface="Arial"/>
                <a:ea typeface="Arial"/>
                <a:cs typeface="Arial"/>
                <a:sym typeface="Arial"/>
              </a:rPr>
              <a:t>Do not expect to change your eating or activity habits overnight. Changing too much too fast can hurt your chances of success.</a:t>
            </a:r>
            <a:endParaRPr/>
          </a:p>
          <a:p>
            <a:pPr marL="628650" lvl="1" indent="-171450" algn="l" rtl="0">
              <a:spcBef>
                <a:spcPts val="0"/>
              </a:spcBef>
              <a:spcAft>
                <a:spcPts val="0"/>
              </a:spcAft>
              <a:buClr>
                <a:srgbClr val="000000"/>
              </a:buClr>
              <a:buSzPts val="1200"/>
              <a:buFont typeface="Arial"/>
              <a:buChar char="•"/>
            </a:pPr>
            <a:r>
              <a:rPr lang="en-US" sz="1200" b="1" i="0" u="none" strike="noStrike">
                <a:solidFill>
                  <a:srgbClr val="000000"/>
                </a:solidFill>
                <a:latin typeface="Avenir"/>
                <a:ea typeface="Avenir"/>
                <a:cs typeface="Avenir"/>
                <a:sym typeface="Avenir"/>
              </a:rPr>
              <a:t>Look at ways you can make your eating and physical activity habits healthier. </a:t>
            </a:r>
            <a:r>
              <a:rPr lang="en-US" sz="1200" b="0" i="0" u="none" strike="noStrike">
                <a:solidFill>
                  <a:srgbClr val="000000"/>
                </a:solidFill>
                <a:latin typeface="Avenir"/>
                <a:ea typeface="Avenir"/>
                <a:cs typeface="Avenir"/>
                <a:sym typeface="Avenir"/>
              </a:rPr>
              <a:t>Using this checklist for a week or two will help you see which habits you can change and help you choose one. </a:t>
            </a:r>
            <a:r>
              <a:rPr lang="en-US" sz="1200" b="0" i="0" u="none" strike="noStrike">
                <a:solidFill>
                  <a:srgbClr val="000000"/>
                </a:solidFill>
                <a:latin typeface="Arial"/>
                <a:ea typeface="Arial"/>
                <a:cs typeface="Arial"/>
                <a:sym typeface="Arial"/>
              </a:rPr>
              <a:t>Do you skip breakfast? Do you drink soda everyday?</a:t>
            </a:r>
            <a:endParaRPr/>
          </a:p>
          <a:p>
            <a:pPr marL="628650" lvl="1" indent="-171450" algn="l" rtl="0">
              <a:spcBef>
                <a:spcPts val="0"/>
              </a:spcBef>
              <a:spcAft>
                <a:spcPts val="0"/>
              </a:spcAft>
              <a:buClr>
                <a:srgbClr val="000000"/>
              </a:buClr>
              <a:buSzPts val="1200"/>
              <a:buFont typeface="Arial"/>
              <a:buChar char="•"/>
            </a:pPr>
            <a:r>
              <a:rPr lang="en-US" sz="1200" b="1" i="0" u="none" strike="noStrike">
                <a:solidFill>
                  <a:srgbClr val="000000"/>
                </a:solidFill>
                <a:latin typeface="Avenir"/>
                <a:ea typeface="Avenir"/>
                <a:cs typeface="Avenir"/>
                <a:sym typeface="Avenir"/>
              </a:rPr>
              <a:t>Use the checklist to set a few realistic goals for yourself. </a:t>
            </a:r>
            <a:r>
              <a:rPr lang="en-US" sz="1200" b="0" i="0" u="none" strike="noStrike">
                <a:solidFill>
                  <a:srgbClr val="000000"/>
                </a:solidFill>
                <a:latin typeface="Avenir"/>
                <a:ea typeface="Avenir"/>
                <a:cs typeface="Avenir"/>
                <a:sym typeface="Avenir"/>
              </a:rPr>
              <a:t>If you drink soda everyday,</a:t>
            </a:r>
            <a:r>
              <a:rPr lang="en-US" sz="1200" b="0" i="0" u="none" strike="noStrike">
                <a:solidFill>
                  <a:srgbClr val="000000"/>
                </a:solidFill>
                <a:latin typeface="Arial"/>
                <a:ea typeface="Arial"/>
                <a:cs typeface="Arial"/>
                <a:sym typeface="Arial"/>
              </a:rPr>
              <a:t> try drinking water or juice instead of soda every other day. Once you are routinely drinking less soda, try cutting out all soda. Then, move on to another goal. </a:t>
            </a:r>
            <a:endParaRPr/>
          </a:p>
          <a:p>
            <a:pPr marL="628650" lvl="1" indent="-171450" algn="l" rtl="0">
              <a:spcBef>
                <a:spcPts val="0"/>
              </a:spcBef>
              <a:spcAft>
                <a:spcPts val="0"/>
              </a:spcAft>
              <a:buClr>
                <a:srgbClr val="000000"/>
              </a:buClr>
              <a:buSzPts val="1200"/>
              <a:buFont typeface="Arial"/>
              <a:buChar char="•"/>
            </a:pPr>
            <a:r>
              <a:rPr lang="en-US" sz="1200" b="1" i="0" u="none" strike="noStrike">
                <a:solidFill>
                  <a:srgbClr val="000000"/>
                </a:solidFill>
                <a:latin typeface="Avenir"/>
                <a:ea typeface="Avenir"/>
                <a:cs typeface="Avenir"/>
                <a:sym typeface="Avenir"/>
              </a:rPr>
              <a:t>Get an accountability buddy at school or someone at home to support your new habits. </a:t>
            </a:r>
            <a:r>
              <a:rPr lang="en-US" sz="1200" b="0" i="0" u="none" strike="noStrike">
                <a:solidFill>
                  <a:srgbClr val="000000"/>
                </a:solidFill>
                <a:latin typeface="Arial"/>
                <a:ea typeface="Arial"/>
                <a:cs typeface="Arial"/>
                <a:sym typeface="Arial"/>
              </a:rPr>
              <a:t>Ask a friend, sibling, parent, or guardian to help you make changes and stick with your new habits.</a:t>
            </a:r>
            <a:endParaRPr sz="1200">
              <a:latin typeface="Calibri"/>
              <a:ea typeface="Calibri"/>
              <a:cs typeface="Calibri"/>
              <a:sym typeface="Calibri"/>
            </a:endParaRPr>
          </a:p>
        </p:txBody>
      </p:sp>
      <p:sp>
        <p:nvSpPr>
          <p:cNvPr id="140" name="Google Shape;14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41300" algn="l" rtl="0">
              <a:spcBef>
                <a:spcPts val="0"/>
              </a:spcBef>
              <a:spcAft>
                <a:spcPts val="0"/>
              </a:spcAft>
              <a:buClr>
                <a:schemeClr val="dk1"/>
              </a:buClr>
              <a:buSzPts val="1100"/>
              <a:buFont typeface="Arial"/>
              <a:buChar char="•"/>
            </a:pPr>
            <a:r>
              <a:rPr lang="en-US" sz="1100">
                <a:latin typeface="Calibri"/>
                <a:ea typeface="Calibri"/>
                <a:cs typeface="Calibri"/>
                <a:sym typeface="Calibri"/>
              </a:rPr>
              <a:t>When we hear the word “healthy,” we may picture</a:t>
            </a:r>
            <a:r>
              <a:rPr lang="en-US" sz="1100"/>
              <a:t> </a:t>
            </a:r>
            <a:r>
              <a:rPr lang="en-US" sz="1100">
                <a:latin typeface="Calibri"/>
                <a:ea typeface="Calibri"/>
                <a:cs typeface="Calibri"/>
                <a:sym typeface="Calibri"/>
              </a:rPr>
              <a:t>an NFL athlete, or Olympic champion</a:t>
            </a:r>
            <a:endParaRPr sz="1100"/>
          </a:p>
          <a:p>
            <a:pPr marL="285750" lvl="0" indent="-241300" algn="l" rtl="0">
              <a:spcBef>
                <a:spcPts val="0"/>
              </a:spcBef>
              <a:spcAft>
                <a:spcPts val="0"/>
              </a:spcAft>
              <a:buClr>
                <a:schemeClr val="dk1"/>
              </a:buClr>
              <a:buSzPts val="1100"/>
              <a:buFont typeface="Arial"/>
              <a:buChar char="•"/>
            </a:pPr>
            <a:r>
              <a:rPr lang="en-US" sz="1100">
                <a:latin typeface="Calibri"/>
                <a:ea typeface="Calibri"/>
                <a:cs typeface="Calibri"/>
                <a:sym typeface="Calibri"/>
              </a:rPr>
              <a:t>But you don’t need to be an incredible athlete to be considered “healthy”</a:t>
            </a:r>
            <a:endParaRPr sz="1100"/>
          </a:p>
          <a:p>
            <a:pPr marL="285750" lvl="0" indent="-241300" algn="l" rtl="0">
              <a:spcBef>
                <a:spcPts val="0"/>
              </a:spcBef>
              <a:spcAft>
                <a:spcPts val="0"/>
              </a:spcAft>
              <a:buClr>
                <a:schemeClr val="dk1"/>
              </a:buClr>
              <a:buSzPts val="1100"/>
              <a:buFont typeface="Arial"/>
              <a:buChar char="•"/>
            </a:pPr>
            <a:r>
              <a:rPr lang="en-US" sz="1100">
                <a:latin typeface="Calibri"/>
                <a:ea typeface="Calibri"/>
                <a:cs typeface="Calibri"/>
                <a:sym typeface="Calibri"/>
              </a:rPr>
              <a:t>Healthy just means </a:t>
            </a:r>
            <a:r>
              <a:rPr lang="en-US" sz="1100" b="0" i="0">
                <a:solidFill>
                  <a:srgbClr val="040C28"/>
                </a:solidFill>
                <a:latin typeface="Arial"/>
                <a:ea typeface="Arial"/>
                <a:cs typeface="Arial"/>
                <a:sym typeface="Arial"/>
              </a:rPr>
              <a:t>physical, mental and social well</a:t>
            </a:r>
            <a:r>
              <a:rPr lang="en-US" sz="1100">
                <a:solidFill>
                  <a:srgbClr val="040C28"/>
                </a:solidFill>
                <a:latin typeface="Arial"/>
                <a:ea typeface="Arial"/>
                <a:cs typeface="Arial"/>
                <a:sym typeface="Arial"/>
              </a:rPr>
              <a:t>ness</a:t>
            </a:r>
            <a:r>
              <a:rPr lang="en-US" sz="1100" b="0" i="0">
                <a:solidFill>
                  <a:srgbClr val="040C28"/>
                </a:solidFill>
                <a:latin typeface="Arial"/>
                <a:ea typeface="Arial"/>
                <a:cs typeface="Arial"/>
                <a:sym typeface="Arial"/>
              </a:rPr>
              <a:t>. It means feeling good physically and mentally to do the things you like.</a:t>
            </a:r>
            <a:endParaRPr sz="1100"/>
          </a:p>
          <a:p>
            <a:pPr marL="285750" lvl="0" indent="-241300" algn="l" rtl="0">
              <a:spcBef>
                <a:spcPts val="0"/>
              </a:spcBef>
              <a:spcAft>
                <a:spcPts val="0"/>
              </a:spcAft>
              <a:buClr>
                <a:srgbClr val="040C28"/>
              </a:buClr>
              <a:buSzPts val="1100"/>
              <a:buFont typeface="Arial"/>
              <a:buChar char="•"/>
            </a:pPr>
            <a:r>
              <a:rPr lang="en-US" sz="1100" b="0" i="0">
                <a:solidFill>
                  <a:srgbClr val="040C28"/>
                </a:solidFill>
                <a:latin typeface="Arial"/>
                <a:ea typeface="Arial"/>
                <a:cs typeface="Arial"/>
                <a:sym typeface="Arial"/>
              </a:rPr>
              <a:t>Anyone can be healthy if they develop good habits - things they do </a:t>
            </a:r>
            <a:r>
              <a:rPr lang="en-US" sz="1100">
                <a:solidFill>
                  <a:srgbClr val="040C28"/>
                </a:solidFill>
                <a:latin typeface="Arial"/>
                <a:ea typeface="Arial"/>
                <a:cs typeface="Arial"/>
                <a:sym typeface="Arial"/>
              </a:rPr>
              <a:t>consistently each day and week. </a:t>
            </a:r>
            <a:endParaRPr sz="1100">
              <a:latin typeface="Calibri"/>
              <a:ea typeface="Calibri"/>
              <a:cs typeface="Calibri"/>
              <a:sym typeface="Calibri"/>
            </a:endParaRPr>
          </a:p>
        </p:txBody>
      </p:sp>
      <p:sp>
        <p:nvSpPr>
          <p:cNvPr id="73" name="Google Shape;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The more you take care of your health, the longer you’ll have to enjoy the things you like in life</a:t>
            </a:r>
            <a:endParaRPr/>
          </a:p>
          <a:p>
            <a:pPr marL="171450" lvl="0" indent="-171450" algn="l" rtl="0">
              <a:spcBef>
                <a:spcPts val="0"/>
              </a:spcBef>
              <a:spcAft>
                <a:spcPts val="0"/>
              </a:spcAft>
              <a:buClr>
                <a:schemeClr val="dk1"/>
              </a:buClr>
              <a:buSzPts val="1200"/>
              <a:buFont typeface="Arial"/>
              <a:buChar char="•"/>
            </a:pPr>
            <a:r>
              <a:rPr lang="en-US"/>
              <a:t>Think of all the things you enjoy doing now. The longer you are healthy, the more time you’ll be able to keep doing these things.</a:t>
            </a:r>
            <a:endParaRPr/>
          </a:p>
          <a:p>
            <a:pPr marL="171450" lvl="0" indent="-171450" algn="l" rtl="0">
              <a:spcBef>
                <a:spcPts val="0"/>
              </a:spcBef>
              <a:spcAft>
                <a:spcPts val="0"/>
              </a:spcAft>
              <a:buClr>
                <a:schemeClr val="dk1"/>
              </a:buClr>
              <a:buSzPts val="1200"/>
              <a:buFont typeface="Arial"/>
              <a:buChar char="•"/>
            </a:pPr>
            <a:r>
              <a:rPr lang="en-US"/>
              <a:t>This girl loves riding her horse. If she stays healthy, she can keep riding her horse for decades into the future.</a:t>
            </a:r>
            <a:endParaRPr/>
          </a:p>
          <a:p>
            <a:pPr marL="171450" lvl="0" indent="-171450" algn="l" rtl="0">
              <a:spcBef>
                <a:spcPts val="0"/>
              </a:spcBef>
              <a:spcAft>
                <a:spcPts val="0"/>
              </a:spcAft>
              <a:buClr>
                <a:schemeClr val="dk1"/>
              </a:buClr>
              <a:buSzPts val="1200"/>
              <a:buFont typeface="Arial"/>
              <a:buChar char="•"/>
            </a:pPr>
            <a:r>
              <a:rPr lang="en-US"/>
              <a:t>Staying healthy also means you are more likely to have the energy and focus to achieve your dreams. </a:t>
            </a:r>
            <a:endParaRPr/>
          </a:p>
          <a:p>
            <a:pPr marL="171450" lvl="0" indent="-171450" algn="l" rtl="0">
              <a:spcBef>
                <a:spcPts val="0"/>
              </a:spcBef>
              <a:spcAft>
                <a:spcPts val="0"/>
              </a:spcAft>
              <a:buClr>
                <a:schemeClr val="dk1"/>
              </a:buClr>
              <a:buSzPts val="1200"/>
              <a:buFont typeface="Arial"/>
              <a:buChar char="•"/>
            </a:pPr>
            <a:r>
              <a:rPr lang="en-US"/>
              <a:t>Say that this girl wants to be a horse trainer someday. To do that, she’ll need to stay healthy so she can take care of her horses, have energy to train horses and riders, and put in the time to start her own business.</a:t>
            </a:r>
            <a:endParaRPr/>
          </a:p>
          <a:p>
            <a:pPr marL="0" lvl="0" indent="0" algn="l" rtl="0">
              <a:spcBef>
                <a:spcPts val="0"/>
              </a:spcBef>
              <a:spcAft>
                <a:spcPts val="0"/>
              </a:spcAft>
              <a:buClr>
                <a:schemeClr val="dk1"/>
              </a:buClr>
              <a:buSzPts val="1200"/>
              <a:buFont typeface="Arial"/>
              <a:buNone/>
            </a:pPr>
            <a:endParaRPr/>
          </a:p>
        </p:txBody>
      </p:sp>
      <p:sp>
        <p:nvSpPr>
          <p:cNvPr id="84" name="Google Shape;8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247650"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Yes and no. You don’t need to do anything extreme like keep to a strict diet or run marathons.</a:t>
            </a:r>
            <a:br>
              <a:rPr lang="en-US">
                <a:latin typeface="Calibri"/>
                <a:ea typeface="Calibri"/>
                <a:cs typeface="Calibri"/>
                <a:sym typeface="Calibri"/>
              </a:rPr>
            </a:br>
            <a:r>
              <a:rPr lang="en-US">
                <a:latin typeface="Calibri"/>
                <a:ea typeface="Calibri"/>
                <a:cs typeface="Calibri"/>
                <a:sym typeface="Calibri"/>
              </a:rPr>
              <a:t>However, you do need to develop basic knowl</a:t>
            </a:r>
            <a:r>
              <a:rPr lang="en-US"/>
              <a:t>edge and turn that into </a:t>
            </a:r>
            <a:r>
              <a:rPr lang="en-US">
                <a:latin typeface="Calibri"/>
                <a:ea typeface="Calibri"/>
                <a:cs typeface="Calibri"/>
                <a:sym typeface="Calibri"/>
              </a:rPr>
              <a:t>strong habits. </a:t>
            </a:r>
            <a:endParaRPr/>
          </a:p>
          <a:p>
            <a:pPr marL="285750" marR="0" lvl="0" indent="-247650"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Research into places where people live the longest, health</a:t>
            </a:r>
            <a:r>
              <a:rPr lang="en-US"/>
              <a:t>iest</a:t>
            </a:r>
            <a:r>
              <a:rPr lang="en-US">
                <a:latin typeface="Calibri"/>
                <a:ea typeface="Calibri"/>
                <a:cs typeface="Calibri"/>
                <a:sym typeface="Calibri"/>
              </a:rPr>
              <a:t> lives show they weren’t Olympic athletes or heavy dieters. They just developed and kept healthy habits, like eating lots of vegetables, going for daily walks, and making time for their family and friends. </a:t>
            </a:r>
            <a:endParaRPr/>
          </a:p>
          <a:p>
            <a:pPr marL="285750" marR="0" lvl="0" indent="-247650" algn="l" rtl="0">
              <a:lnSpc>
                <a:spcPct val="100000"/>
              </a:lnSpc>
              <a:spcBef>
                <a:spcPts val="0"/>
              </a:spcBef>
              <a:spcAft>
                <a:spcPts val="0"/>
              </a:spcAft>
              <a:buClr>
                <a:srgbClr val="000000"/>
              </a:buClr>
              <a:buSzPts val="1200"/>
              <a:buFont typeface="Arial"/>
              <a:buChar char="•"/>
            </a:pPr>
            <a:r>
              <a:rPr lang="en-US" b="0" i="0" u="none" strike="noStrike">
                <a:solidFill>
                  <a:srgbClr val="000000"/>
                </a:solidFill>
                <a:latin typeface="Arial"/>
                <a:ea typeface="Arial"/>
                <a:cs typeface="Arial"/>
                <a:sym typeface="Arial"/>
              </a:rPr>
              <a:t>As you get older, you start to make your own decisions about many things that are important to you. This is a great time to take charge of your health. </a:t>
            </a:r>
            <a:endParaRPr/>
          </a:p>
          <a:p>
            <a:pPr marL="0" lvl="0" indent="0" algn="l" rtl="0">
              <a:spcBef>
                <a:spcPts val="0"/>
              </a:spcBef>
              <a:spcAft>
                <a:spcPts val="0"/>
              </a:spcAft>
              <a:buNone/>
            </a:pPr>
            <a:endParaRPr/>
          </a:p>
        </p:txBody>
      </p:sp>
      <p:sp>
        <p:nvSpPr>
          <p:cNvPr id="93" name="Google Shape;9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four main components of living healthily:</a:t>
            </a:r>
            <a:endParaRPr/>
          </a:p>
          <a:p>
            <a:pPr marL="171450" lvl="0" indent="-171450" algn="l" rtl="0">
              <a:spcBef>
                <a:spcPts val="0"/>
              </a:spcBef>
              <a:spcAft>
                <a:spcPts val="0"/>
              </a:spcAft>
              <a:buClr>
                <a:schemeClr val="dk1"/>
              </a:buClr>
              <a:buSzPts val="1200"/>
              <a:buFont typeface="Arial"/>
              <a:buChar char="•"/>
            </a:pPr>
            <a:r>
              <a:rPr lang="en-US"/>
              <a:t>Make sure you’re eating and drinking nutritiously</a:t>
            </a:r>
            <a:endParaRPr/>
          </a:p>
          <a:p>
            <a:pPr marL="171450" lvl="0" indent="-171450" algn="l" rtl="0">
              <a:spcBef>
                <a:spcPts val="0"/>
              </a:spcBef>
              <a:spcAft>
                <a:spcPts val="0"/>
              </a:spcAft>
              <a:buClr>
                <a:schemeClr val="dk1"/>
              </a:buClr>
              <a:buSzPts val="1200"/>
              <a:buFont typeface="Arial"/>
              <a:buChar char="•"/>
            </a:pPr>
            <a:r>
              <a:rPr lang="en-US"/>
              <a:t>Move and exercise every day</a:t>
            </a:r>
            <a:endParaRPr/>
          </a:p>
          <a:p>
            <a:pPr marL="171450" lvl="0" indent="-171450" algn="l" rtl="0">
              <a:spcBef>
                <a:spcPts val="0"/>
              </a:spcBef>
              <a:spcAft>
                <a:spcPts val="0"/>
              </a:spcAft>
              <a:buClr>
                <a:schemeClr val="dk1"/>
              </a:buClr>
              <a:buSzPts val="1200"/>
              <a:buFont typeface="Arial"/>
              <a:buChar char="•"/>
            </a:pPr>
            <a:r>
              <a:rPr lang="en-US"/>
              <a:t>Maintain healthy relationships</a:t>
            </a:r>
            <a:endParaRPr/>
          </a:p>
          <a:p>
            <a:pPr marL="171450" lvl="0" indent="-171450" algn="l" rtl="0">
              <a:spcBef>
                <a:spcPts val="0"/>
              </a:spcBef>
              <a:spcAft>
                <a:spcPts val="0"/>
              </a:spcAft>
              <a:buClr>
                <a:schemeClr val="dk1"/>
              </a:buClr>
              <a:buSzPts val="1200"/>
              <a:buFont typeface="Arial"/>
              <a:buChar char="•"/>
            </a:pPr>
            <a:r>
              <a:rPr lang="en-US"/>
              <a:t>Get enough sleep</a:t>
            </a:r>
            <a:endParaRPr/>
          </a:p>
          <a:p>
            <a:pPr marL="0" lvl="0" indent="0" algn="l" rtl="0">
              <a:spcBef>
                <a:spcPts val="0"/>
              </a:spcBef>
              <a:spcAft>
                <a:spcPts val="0"/>
              </a:spcAft>
              <a:buNone/>
            </a:pPr>
            <a:endParaRPr/>
          </a:p>
          <a:p>
            <a:pPr marL="0" lvl="0" indent="0" algn="l" rtl="0">
              <a:spcBef>
                <a:spcPts val="0"/>
              </a:spcBef>
              <a:spcAft>
                <a:spcPts val="0"/>
              </a:spcAft>
              <a:buNone/>
            </a:pPr>
            <a:r>
              <a:rPr lang="en-US"/>
              <a:t>Let’s break these down - </a:t>
            </a:r>
            <a:endParaRPr/>
          </a:p>
        </p:txBody>
      </p:sp>
      <p:sp>
        <p:nvSpPr>
          <p:cNvPr id="101" name="Google Shape;10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Healthy eating involves taking control of how much and what types of food you eat. </a:t>
            </a:r>
            <a:endParaRPr/>
          </a:p>
          <a:p>
            <a:pPr marL="285750" lvl="0"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Think of food as energy to charge up your battery for the day. </a:t>
            </a:r>
            <a:endParaRPr/>
          </a:p>
          <a:p>
            <a:pPr marL="285750" lvl="0"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You use energy from the battery to think and move, so you need to eat regularly to keep powered up.</a:t>
            </a:r>
            <a:endParaRPr/>
          </a:p>
          <a:p>
            <a:pPr marL="285750" lvl="0"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Your body needs certain types of food to charge its battery. These are called “nutrients.” </a:t>
            </a:r>
            <a:endParaRPr/>
          </a:p>
          <a:p>
            <a:pPr marL="285750" lvl="0"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The types of food with the most nutrients are </a:t>
            </a:r>
            <a:endParaRPr/>
          </a:p>
          <a:p>
            <a:pPr marL="742950" lvl="1"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Fruits and vegetables</a:t>
            </a:r>
            <a:endParaRPr/>
          </a:p>
          <a:p>
            <a:pPr marL="742950" lvl="1"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Whole grains</a:t>
            </a:r>
            <a:endParaRPr/>
          </a:p>
          <a:p>
            <a:pPr marL="742950" lvl="1"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Protein, especially eggs, beans, nuts, and lean meat like chicken, turkey and seafood</a:t>
            </a:r>
            <a:endParaRPr/>
          </a:p>
          <a:p>
            <a:pPr marL="285750" lvl="0"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Avoid foods and drinks that don’t give you lots of nutrients. These include soda/pop, energy drinks, pizza, fast food, candy, and fried foods.</a:t>
            </a:r>
            <a:endParaRPr/>
          </a:p>
        </p:txBody>
      </p:sp>
      <p:sp>
        <p:nvSpPr>
          <p:cNvPr id="108" name="Google Shape;10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Being physically active doesn’t mean you have to do boring exercise routines or take up yoga. </a:t>
            </a:r>
            <a:endParaRPr/>
          </a:p>
          <a:p>
            <a:pPr marL="285750" lvl="0"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Anything that gets your body moving is good for you! These can be simple things you enjoy like shooting hoops, playing horseshoes, dancing, riding your bike, or even just walking. </a:t>
            </a:r>
            <a:endParaRPr/>
          </a:p>
          <a:p>
            <a:pPr marL="285750" lvl="0"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You can also be active through daily activities, like doing home projects, gardening, and cleaning your house. Any movement adds up!</a:t>
            </a:r>
            <a:endParaRPr/>
          </a:p>
          <a:p>
            <a:pPr marL="285750" lvl="0"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venir"/>
                <a:ea typeface="Avenir"/>
                <a:cs typeface="Avenir"/>
                <a:sym typeface="Avenir"/>
              </a:rPr>
              <a:t>You should try to move for at least 60 minutes a day. Here’s one easy way to do that:</a:t>
            </a:r>
            <a:endParaRPr/>
          </a:p>
          <a:p>
            <a:pPr marL="742950" lvl="1"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venir"/>
                <a:ea typeface="Avenir"/>
                <a:cs typeface="Avenir"/>
                <a:sym typeface="Avenir"/>
              </a:rPr>
              <a:t>Play chase with your dog for 15 minutes</a:t>
            </a:r>
            <a:endParaRPr/>
          </a:p>
          <a:p>
            <a:pPr marL="742950" lvl="1"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venir"/>
                <a:ea typeface="Avenir"/>
                <a:cs typeface="Avenir"/>
                <a:sym typeface="Avenir"/>
              </a:rPr>
              <a:t>Ride your bike for 30 minutes</a:t>
            </a:r>
            <a:endParaRPr/>
          </a:p>
          <a:p>
            <a:pPr marL="742950" lvl="1"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venir"/>
                <a:ea typeface="Avenir"/>
                <a:cs typeface="Avenir"/>
                <a:sym typeface="Avenir"/>
              </a:rPr>
              <a:t>Pull the weeds for 15 minutes</a:t>
            </a:r>
            <a:endParaRPr/>
          </a:p>
          <a:p>
            <a:pPr marL="742950" lvl="1" indent="-171450" algn="l" rtl="0">
              <a:spcBef>
                <a:spcPts val="0"/>
              </a:spcBef>
              <a:spcAft>
                <a:spcPts val="0"/>
              </a:spcAft>
              <a:buClr>
                <a:schemeClr val="dk1"/>
              </a:buClr>
              <a:buSzPts val="1800"/>
              <a:buFont typeface="Arial"/>
              <a:buNone/>
            </a:pPr>
            <a:endParaRPr sz="1800" b="0" i="0" u="none" strike="noStrike">
              <a:solidFill>
                <a:srgbClr val="000000"/>
              </a:solidFill>
              <a:latin typeface="Avenir"/>
              <a:ea typeface="Avenir"/>
              <a:cs typeface="Avenir"/>
              <a:sym typeface="Avenir"/>
            </a:endParaRPr>
          </a:p>
          <a:p>
            <a:pPr marL="0" lvl="0" indent="0" algn="l" rtl="0">
              <a:spcBef>
                <a:spcPts val="0"/>
              </a:spcBef>
              <a:spcAft>
                <a:spcPts val="0"/>
              </a:spcAft>
              <a:buNone/>
            </a:pPr>
            <a:endParaRPr sz="1800" b="1" i="0" u="none" strike="noStrike">
              <a:solidFill>
                <a:srgbClr val="000000"/>
              </a:solidFill>
              <a:latin typeface="Avenir"/>
              <a:ea typeface="Avenir"/>
              <a:cs typeface="Avenir"/>
              <a:sym typeface="Avenir"/>
            </a:endParaRPr>
          </a:p>
          <a:p>
            <a:pPr marL="0" lvl="0" indent="0" algn="l" rtl="0">
              <a:spcBef>
                <a:spcPts val="0"/>
              </a:spcBef>
              <a:spcAft>
                <a:spcPts val="0"/>
              </a:spcAft>
              <a:buNone/>
            </a:pPr>
            <a:endParaRPr sz="1800" b="0" i="0" u="none" strike="noStrike">
              <a:solidFill>
                <a:srgbClr val="000000"/>
              </a:solidFill>
              <a:latin typeface="Avenir"/>
              <a:ea typeface="Avenir"/>
              <a:cs typeface="Avenir"/>
              <a:sym typeface="Avenir"/>
            </a:endParaRPr>
          </a:p>
        </p:txBody>
      </p:sp>
      <p:sp>
        <p:nvSpPr>
          <p:cNvPr id="116" name="Google Shape;11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Wait – hanging out with people is part of being healthy?</a:t>
            </a:r>
            <a:endParaRPr/>
          </a:p>
          <a:p>
            <a:pPr marL="171450" lvl="0" indent="-171450" algn="l" rtl="0">
              <a:spcBef>
                <a:spcPts val="0"/>
              </a:spcBef>
              <a:spcAft>
                <a:spcPts val="0"/>
              </a:spcAft>
              <a:buClr>
                <a:schemeClr val="dk1"/>
              </a:buClr>
              <a:buSzPts val="1200"/>
              <a:buFont typeface="Arial"/>
              <a:buChar char="•"/>
            </a:pPr>
            <a:r>
              <a:rPr lang="en-US"/>
              <a:t>It sounds odd, but it is! Remember, being healthy is about feeling good physically, mentally, and socially</a:t>
            </a:r>
            <a:endParaRPr/>
          </a:p>
          <a:p>
            <a:pPr marL="171450" lvl="0" indent="-171450" algn="l" rtl="0">
              <a:spcBef>
                <a:spcPts val="0"/>
              </a:spcBef>
              <a:spcAft>
                <a:spcPts val="0"/>
              </a:spcAft>
              <a:buClr>
                <a:schemeClr val="dk1"/>
              </a:buClr>
              <a:buSzPts val="1200"/>
              <a:buFont typeface="Arial"/>
              <a:buChar char="•"/>
            </a:pPr>
            <a:r>
              <a:rPr lang="en-US"/>
              <a:t>More and more research shows that having strong relationships is as important to our health as everything else we’re talking about. That’s why they call good relationships “healthy” relationships”</a:t>
            </a:r>
            <a:endParaRPr/>
          </a:p>
          <a:p>
            <a:pPr marL="171450" lvl="0" indent="-171450" algn="l" rtl="0">
              <a:spcBef>
                <a:spcPts val="0"/>
              </a:spcBef>
              <a:spcAft>
                <a:spcPts val="0"/>
              </a:spcAft>
              <a:buClr>
                <a:schemeClr val="dk1"/>
              </a:buClr>
              <a:buSzPts val="1200"/>
              <a:buFont typeface="Arial"/>
              <a:buChar char="•"/>
            </a:pPr>
            <a:r>
              <a:rPr lang="en-US"/>
              <a:t>This one is pretty easy to understand, but it makes a difference when you see people in person versus communicating on your phone or computer.</a:t>
            </a:r>
            <a:endParaRPr/>
          </a:p>
          <a:p>
            <a:pPr marL="171450" lvl="0" indent="-171450" algn="l" rtl="0">
              <a:spcBef>
                <a:spcPts val="0"/>
              </a:spcBef>
              <a:spcAft>
                <a:spcPts val="0"/>
              </a:spcAft>
              <a:buClr>
                <a:schemeClr val="dk1"/>
              </a:buClr>
              <a:buSzPts val="1200"/>
              <a:buFont typeface="Arial"/>
              <a:buChar char="•"/>
            </a:pPr>
            <a:r>
              <a:rPr lang="en-US"/>
              <a:t>Try to hang out with friends, family, and others who are good for you in-person as much as possible. </a:t>
            </a:r>
            <a:endParaRPr/>
          </a:p>
          <a:p>
            <a:pPr marL="171450" lvl="0" indent="-171450" algn="l" rtl="0">
              <a:spcBef>
                <a:spcPts val="0"/>
              </a:spcBef>
              <a:spcAft>
                <a:spcPts val="0"/>
              </a:spcAft>
              <a:buClr>
                <a:schemeClr val="dk1"/>
              </a:buClr>
              <a:buSzPts val="1200"/>
              <a:buFont typeface="Arial"/>
              <a:buChar char="•"/>
            </a:pPr>
            <a:r>
              <a:rPr lang="en-US"/>
              <a:t>As a bonus, get some movement in when you meet up with your friends, or get some healthy food together. That way you can help each other out!</a:t>
            </a:r>
            <a:endParaRPr/>
          </a:p>
        </p:txBody>
      </p:sp>
      <p:sp>
        <p:nvSpPr>
          <p:cNvPr id="124" name="Google Shape;12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Believe it or not, getting a good night’s sleep is probably the easiest way to improve your health – yet many people don’t do this</a:t>
            </a:r>
            <a:endParaRPr/>
          </a:p>
          <a:p>
            <a:pPr marL="171450" lvl="0" indent="-171450" algn="l" rtl="0">
              <a:spcBef>
                <a:spcPts val="0"/>
              </a:spcBef>
              <a:spcAft>
                <a:spcPts val="0"/>
              </a:spcAft>
              <a:buClr>
                <a:schemeClr val="dk1"/>
              </a:buClr>
              <a:buSzPts val="1200"/>
              <a:buFont typeface="Arial"/>
              <a:buChar char="•"/>
            </a:pPr>
            <a:r>
              <a:rPr lang="en-US"/>
              <a:t>Most teenagers need between 7 and 10 hours of sleep a night</a:t>
            </a:r>
            <a:endParaRPr/>
          </a:p>
          <a:p>
            <a:pPr marL="171450" lvl="0" indent="-171450" algn="l" rtl="0">
              <a:spcBef>
                <a:spcPts val="0"/>
              </a:spcBef>
              <a:spcAft>
                <a:spcPts val="0"/>
              </a:spcAft>
              <a:buClr>
                <a:schemeClr val="dk1"/>
              </a:buClr>
              <a:buSzPts val="1200"/>
              <a:buFont typeface="Arial"/>
              <a:buChar char="•"/>
            </a:pPr>
            <a:r>
              <a:rPr lang="en-US"/>
              <a:t>If you’re not getting this much, you need to make sure you allow enough time in your schedule to be in bed at least 7 hours</a:t>
            </a:r>
            <a:endParaRPr/>
          </a:p>
          <a:p>
            <a:pPr marL="171450" lvl="0" indent="-171450" algn="l" rtl="0">
              <a:spcBef>
                <a:spcPts val="0"/>
              </a:spcBef>
              <a:spcAft>
                <a:spcPts val="0"/>
              </a:spcAft>
              <a:buClr>
                <a:schemeClr val="dk1"/>
              </a:buClr>
              <a:buSzPts val="1200"/>
              <a:buFont typeface="Arial"/>
              <a:buChar char="•"/>
            </a:pPr>
            <a:r>
              <a:rPr lang="en-US"/>
              <a:t>Try to go to bed around the same time every day, even weekends, and wake up at the same time</a:t>
            </a:r>
            <a:endParaRPr/>
          </a:p>
          <a:p>
            <a:pPr marL="171450" lvl="0" indent="-171450" algn="l" rtl="0">
              <a:spcBef>
                <a:spcPts val="0"/>
              </a:spcBef>
              <a:spcAft>
                <a:spcPts val="0"/>
              </a:spcAft>
              <a:buClr>
                <a:schemeClr val="dk1"/>
              </a:buClr>
              <a:buSzPts val="1200"/>
              <a:buFont typeface="Arial"/>
              <a:buChar char="•"/>
            </a:pPr>
            <a:r>
              <a:rPr lang="en-US"/>
              <a:t>Make sure your bedroom is dark and cool. That tells your body that it’s time to sleep.</a:t>
            </a:r>
            <a:endParaRPr/>
          </a:p>
          <a:p>
            <a:pPr marL="171450" lvl="0" indent="-171450" algn="l" rtl="0">
              <a:spcBef>
                <a:spcPts val="0"/>
              </a:spcBef>
              <a:spcAft>
                <a:spcPts val="0"/>
              </a:spcAft>
              <a:buClr>
                <a:schemeClr val="dk1"/>
              </a:buClr>
              <a:buSzPts val="1200"/>
              <a:buFont typeface="Arial"/>
              <a:buChar char="•"/>
            </a:pPr>
            <a:r>
              <a:rPr lang="en-US"/>
              <a:t>It’s very important to not look at electronic screens (computers, smartphones, TVs) before you go to bed. These emit lights that stimulate your brain and make it harder to fall asleep.</a:t>
            </a:r>
            <a:endParaRPr/>
          </a:p>
          <a:p>
            <a:pPr marL="171450" lvl="0" indent="-95250" algn="l" rtl="0">
              <a:spcBef>
                <a:spcPts val="0"/>
              </a:spcBef>
              <a:spcAft>
                <a:spcPts val="0"/>
              </a:spcAft>
              <a:buClr>
                <a:schemeClr val="dk1"/>
              </a:buClr>
              <a:buSzPts val="1200"/>
              <a:buFont typeface="Arial"/>
              <a:buNone/>
            </a:pPr>
            <a:endParaRPr/>
          </a:p>
        </p:txBody>
      </p:sp>
      <p:sp>
        <p:nvSpPr>
          <p:cNvPr id="132" name="Google Shape;13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12"/>
          <p:cNvSpPr txBox="1">
            <a:spLocks noGrp="1"/>
          </p:cNvSpPr>
          <p:nvPr>
            <p:ph type="ctrTitle"/>
          </p:nvPr>
        </p:nvSpPr>
        <p:spPr>
          <a:xfrm>
            <a:off x="5385915" y="1122362"/>
            <a:ext cx="5533292" cy="242470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2"/>
          <p:cNvSpPr txBox="1">
            <a:spLocks noGrp="1"/>
          </p:cNvSpPr>
          <p:nvPr>
            <p:ph type="subTitle" idx="1"/>
          </p:nvPr>
        </p:nvSpPr>
        <p:spPr>
          <a:xfrm>
            <a:off x="5385915" y="3602038"/>
            <a:ext cx="5533291" cy="168149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9" name="Google Shape;19;p12" descr="Shape&#10;&#10;Description automatically generated with medium confidence"/>
          <p:cNvPicPr preferRelativeResize="0"/>
          <p:nvPr/>
        </p:nvPicPr>
        <p:blipFill rotWithShape="1">
          <a:blip r:embed="rId2">
            <a:alphaModFix/>
          </a:blip>
          <a:srcRect/>
          <a:stretch/>
        </p:blipFill>
        <p:spPr>
          <a:xfrm>
            <a:off x="9431079" y="6026062"/>
            <a:ext cx="2641639" cy="698510"/>
          </a:xfrm>
          <a:prstGeom prst="rect">
            <a:avLst/>
          </a:prstGeom>
          <a:noFill/>
          <a:ln>
            <a:noFill/>
          </a:ln>
        </p:spPr>
      </p:pic>
      <p:sp>
        <p:nvSpPr>
          <p:cNvPr id="20" name="Google Shape;20;p12"/>
          <p:cNvSpPr/>
          <p:nvPr/>
        </p:nvSpPr>
        <p:spPr>
          <a:xfrm>
            <a:off x="1308844" y="9128"/>
            <a:ext cx="3387263" cy="3686149"/>
          </a:xfrm>
          <a:custGeom>
            <a:avLst/>
            <a:gdLst/>
            <a:ahLst/>
            <a:cxnLst/>
            <a:rect l="l" t="t" r="r" b="b"/>
            <a:pathLst>
              <a:path w="3052482" h="3321424" extrusionOk="0">
                <a:moveTo>
                  <a:pt x="0" y="0"/>
                </a:moveTo>
                <a:lnTo>
                  <a:pt x="954741" y="0"/>
                </a:lnTo>
                <a:lnTo>
                  <a:pt x="3052482" y="3321424"/>
                </a:lnTo>
                <a:lnTo>
                  <a:pt x="2124635" y="3321424"/>
                </a:lnTo>
                <a:lnTo>
                  <a:pt x="0" y="0"/>
                </a:lnTo>
                <a:close/>
              </a:path>
            </a:pathLst>
          </a:custGeom>
          <a:solidFill>
            <a:srgbClr val="CFCFD0"/>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12"/>
          <p:cNvSpPr/>
          <p:nvPr/>
        </p:nvSpPr>
        <p:spPr>
          <a:xfrm rot="10800000">
            <a:off x="2262505" y="3118191"/>
            <a:ext cx="3387263" cy="3744128"/>
          </a:xfrm>
          <a:custGeom>
            <a:avLst/>
            <a:gdLst/>
            <a:ahLst/>
            <a:cxnLst/>
            <a:rect l="l" t="t" r="r" b="b"/>
            <a:pathLst>
              <a:path w="3052482" h="3321424" extrusionOk="0">
                <a:moveTo>
                  <a:pt x="0" y="0"/>
                </a:moveTo>
                <a:lnTo>
                  <a:pt x="954741" y="0"/>
                </a:lnTo>
                <a:lnTo>
                  <a:pt x="3052482" y="3321424"/>
                </a:lnTo>
                <a:lnTo>
                  <a:pt x="2124635" y="3321424"/>
                </a:lnTo>
                <a:lnTo>
                  <a:pt x="0" y="0"/>
                </a:lnTo>
                <a:close/>
              </a:path>
            </a:pathLst>
          </a:custGeom>
          <a:solidFill>
            <a:srgbClr val="31B8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12"/>
          <p:cNvSpPr/>
          <p:nvPr/>
        </p:nvSpPr>
        <p:spPr>
          <a:xfrm>
            <a:off x="0" y="10633"/>
            <a:ext cx="4593265" cy="6847367"/>
          </a:xfrm>
          <a:custGeom>
            <a:avLst/>
            <a:gdLst/>
            <a:ahLst/>
            <a:cxnLst/>
            <a:rect l="l" t="t" r="r" b="b"/>
            <a:pathLst>
              <a:path w="4593265" h="6847367" extrusionOk="0">
                <a:moveTo>
                  <a:pt x="4593265" y="6847367"/>
                </a:moveTo>
                <a:lnTo>
                  <a:pt x="318977" y="0"/>
                </a:lnTo>
                <a:lnTo>
                  <a:pt x="0" y="0"/>
                </a:lnTo>
                <a:lnTo>
                  <a:pt x="0" y="6847367"/>
                </a:lnTo>
                <a:lnTo>
                  <a:pt x="4593265" y="6847367"/>
                </a:lnTo>
                <a:close/>
              </a:path>
            </a:pathLst>
          </a:custGeom>
          <a:solidFill>
            <a:srgbClr val="5761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ur Portfolio 01">
  <p:cSld name="Our Portfolio 01">
    <p:spTree>
      <p:nvGrpSpPr>
        <p:cNvPr id="1" name="Shape 23"/>
        <p:cNvGrpSpPr/>
        <p:nvPr/>
      </p:nvGrpSpPr>
      <p:grpSpPr>
        <a:xfrm>
          <a:off x="0" y="0"/>
          <a:ext cx="0" cy="0"/>
          <a:chOff x="0" y="0"/>
          <a:chExt cx="0" cy="0"/>
        </a:xfrm>
      </p:grpSpPr>
      <p:sp>
        <p:nvSpPr>
          <p:cNvPr id="24" name="Google Shape;24;p13"/>
          <p:cNvSpPr txBox="1">
            <a:spLocks noGrp="1"/>
          </p:cNvSpPr>
          <p:nvPr>
            <p:ph type="body" idx="1"/>
          </p:nvPr>
        </p:nvSpPr>
        <p:spPr>
          <a:xfrm>
            <a:off x="778937" y="767788"/>
            <a:ext cx="10604500" cy="5110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accent1"/>
              </a:buClr>
              <a:buSzPts val="2933"/>
              <a:buNone/>
              <a:defRPr sz="2933" b="0" cap="none">
                <a:solidFill>
                  <a:schemeClr val="accent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3"/>
          <p:cNvSpPr txBox="1">
            <a:spLocks noGrp="1"/>
          </p:cNvSpPr>
          <p:nvPr>
            <p:ph type="body" idx="2"/>
          </p:nvPr>
        </p:nvSpPr>
        <p:spPr>
          <a:xfrm>
            <a:off x="791635" y="1278801"/>
            <a:ext cx="10604500" cy="188459"/>
          </a:xfrm>
          <a:prstGeom prst="rect">
            <a:avLst/>
          </a:prstGeom>
          <a:noFill/>
          <a:ln>
            <a:noFill/>
          </a:ln>
        </p:spPr>
        <p:txBody>
          <a:bodyPr spcFirstLastPara="1" wrap="square" lIns="0" tIns="0" rIns="0" bIns="0" anchor="t" anchorCtr="0">
            <a:normAutofit/>
          </a:bodyPr>
          <a:lstStyle>
            <a:lvl1pPr marL="457200" lvl="0" indent="-228600" algn="l">
              <a:lnSpc>
                <a:spcPct val="133333"/>
              </a:lnSpc>
              <a:spcBef>
                <a:spcPts val="0"/>
              </a:spcBef>
              <a:spcAft>
                <a:spcPts val="0"/>
              </a:spcAft>
              <a:buClr>
                <a:schemeClr val="accent4"/>
              </a:buClr>
              <a:buSzPts val="1200"/>
              <a:buNone/>
              <a:defRPr sz="1200" b="0" cap="none">
                <a:solidFill>
                  <a:schemeClr val="accent4"/>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 name="Google Shape;26;p13"/>
          <p:cNvCxnSpPr/>
          <p:nvPr/>
        </p:nvCxnSpPr>
        <p:spPr>
          <a:xfrm>
            <a:off x="791633" y="656089"/>
            <a:ext cx="1219200" cy="0"/>
          </a:xfrm>
          <a:prstGeom prst="straightConnector1">
            <a:avLst/>
          </a:prstGeom>
          <a:noFill/>
          <a:ln w="28575" cap="flat" cmpd="sng">
            <a:solidFill>
              <a:schemeClr val="accent2"/>
            </a:solidFill>
            <a:prstDash val="solid"/>
            <a:miter lim="800000"/>
            <a:headEnd type="none" w="sm" len="sm"/>
            <a:tailEnd type="none" w="sm" len="sm"/>
          </a:ln>
        </p:spPr>
      </p:cxnSp>
      <p:sp>
        <p:nvSpPr>
          <p:cNvPr id="27" name="Google Shape;27;p13"/>
          <p:cNvSpPr>
            <a:spLocks noGrp="1"/>
          </p:cNvSpPr>
          <p:nvPr>
            <p:ph type="pic" idx="3"/>
          </p:nvPr>
        </p:nvSpPr>
        <p:spPr>
          <a:xfrm>
            <a:off x="791634" y="2057400"/>
            <a:ext cx="5094817" cy="3657600"/>
          </a:xfrm>
          <a:prstGeom prst="rect">
            <a:avLst/>
          </a:prstGeom>
          <a:noFill/>
          <a:ln>
            <a:noFill/>
          </a:ln>
        </p:spPr>
      </p:sp>
      <p:sp>
        <p:nvSpPr>
          <p:cNvPr id="28" name="Google Shape;28;p13"/>
          <p:cNvSpPr>
            <a:spLocks noGrp="1"/>
          </p:cNvSpPr>
          <p:nvPr>
            <p:ph type="pic" idx="4"/>
          </p:nvPr>
        </p:nvSpPr>
        <p:spPr>
          <a:xfrm>
            <a:off x="6301320" y="2057400"/>
            <a:ext cx="5094817" cy="3657600"/>
          </a:xfrm>
          <a:prstGeom prst="rect">
            <a:avLst/>
          </a:prstGeom>
          <a:noFill/>
          <a:ln>
            <a:noFill/>
          </a:ln>
        </p:spPr>
      </p:sp>
    </p:spTree>
  </p:cSld>
  <p:clrMapOvr>
    <a:masterClrMapping/>
  </p:clrMapOvr>
  <p:transition spd="slow">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5">
          <p15:clr>
            <a:srgbClr val="FBAE40"/>
          </p15:clr>
        </p15:guide>
        <p15:guide id="4" orient="horz" pos="306">
          <p15:clr>
            <a:srgbClr val="FBAE40"/>
          </p15:clr>
        </p15:guide>
        <p15:guide id="5" orient="horz" pos="9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2"/>
        <p:cNvGrpSpPr/>
        <p:nvPr/>
      </p:nvGrpSpPr>
      <p:grpSpPr>
        <a:xfrm>
          <a:off x="0" y="0"/>
          <a:ext cx="0" cy="0"/>
          <a:chOff x="0" y="0"/>
          <a:chExt cx="0" cy="0"/>
        </a:xfrm>
      </p:grpSpPr>
      <p:sp>
        <p:nvSpPr>
          <p:cNvPr id="33" name="Google Shape;33;p15"/>
          <p:cNvSpPr/>
          <p:nvPr/>
        </p:nvSpPr>
        <p:spPr>
          <a:xfrm>
            <a:off x="0" y="1279794"/>
            <a:ext cx="12192000" cy="4732774"/>
          </a:xfrm>
          <a:prstGeom prst="rect">
            <a:avLst/>
          </a:prstGeom>
          <a:solidFill>
            <a:srgbClr val="30B8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15"/>
          <p:cNvSpPr txBox="1">
            <a:spLocks noGrp="1"/>
          </p:cNvSpPr>
          <p:nvPr>
            <p:ph type="title"/>
          </p:nvPr>
        </p:nvSpPr>
        <p:spPr>
          <a:xfrm>
            <a:off x="831850" y="1538918"/>
            <a:ext cx="10515600" cy="28527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1850" y="3647441"/>
            <a:ext cx="10515600" cy="227139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00000"/>
              </a:buClr>
              <a:buSzPts val="2400"/>
              <a:buNone/>
              <a:defRPr sz="2400">
                <a:solidFill>
                  <a:srgbClr val="000000"/>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36" name="Google Shape;36;p15" descr="Shape&#10;&#10;Description automatically generated with medium confidence"/>
          <p:cNvPicPr preferRelativeResize="0"/>
          <p:nvPr/>
        </p:nvPicPr>
        <p:blipFill rotWithShape="1">
          <a:blip r:embed="rId2">
            <a:alphaModFix/>
          </a:blip>
          <a:srcRect/>
          <a:stretch/>
        </p:blipFill>
        <p:spPr>
          <a:xfrm>
            <a:off x="9431079" y="6119298"/>
            <a:ext cx="2641639" cy="698510"/>
          </a:xfrm>
          <a:prstGeom prst="rect">
            <a:avLst/>
          </a:prstGeom>
          <a:noFill/>
          <a:ln>
            <a:noFill/>
          </a:ln>
        </p:spPr>
      </p:pic>
      <p:sp>
        <p:nvSpPr>
          <p:cNvPr id="37" name="Google Shape;37;p15"/>
          <p:cNvSpPr/>
          <p:nvPr/>
        </p:nvSpPr>
        <p:spPr>
          <a:xfrm>
            <a:off x="0" y="673240"/>
            <a:ext cx="12192000" cy="606554"/>
          </a:xfrm>
          <a:prstGeom prst="rect">
            <a:avLst/>
          </a:prstGeom>
          <a:solidFill>
            <a:srgbClr val="CFCFD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3" name="Google Shape;13;p11" descr="Shape&#10;&#10;Description automatically generated with medium confidence"/>
          <p:cNvPicPr preferRelativeResize="0"/>
          <p:nvPr/>
        </p:nvPicPr>
        <p:blipFill rotWithShape="1">
          <a:blip r:embed="rId14">
            <a:alphaModFix/>
          </a:blip>
          <a:srcRect/>
          <a:stretch/>
        </p:blipFill>
        <p:spPr>
          <a:xfrm>
            <a:off x="9507829" y="6219736"/>
            <a:ext cx="2641639" cy="698510"/>
          </a:xfrm>
          <a:prstGeom prst="rect">
            <a:avLst/>
          </a:prstGeom>
          <a:noFill/>
          <a:ln>
            <a:noFill/>
          </a:ln>
        </p:spPr>
      </p:pic>
      <p:sp>
        <p:nvSpPr>
          <p:cNvPr id="14" name="Google Shape;14;p11"/>
          <p:cNvSpPr/>
          <p:nvPr/>
        </p:nvSpPr>
        <p:spPr>
          <a:xfrm>
            <a:off x="2569491" y="6270920"/>
            <a:ext cx="6964326" cy="616689"/>
          </a:xfrm>
          <a:custGeom>
            <a:avLst/>
            <a:gdLst/>
            <a:ahLst/>
            <a:cxnLst/>
            <a:rect l="l" t="t" r="r" b="b"/>
            <a:pathLst>
              <a:path w="6964326" h="616689" extrusionOk="0">
                <a:moveTo>
                  <a:pt x="0" y="584791"/>
                </a:moveTo>
                <a:lnTo>
                  <a:pt x="584791" y="0"/>
                </a:lnTo>
                <a:lnTo>
                  <a:pt x="6964326" y="0"/>
                </a:lnTo>
                <a:lnTo>
                  <a:pt x="6347637" y="616689"/>
                </a:lnTo>
                <a:lnTo>
                  <a:pt x="0" y="584791"/>
                </a:lnTo>
                <a:close/>
              </a:path>
            </a:pathLst>
          </a:custGeom>
          <a:solidFill>
            <a:srgbClr val="31B8DC"/>
          </a:solidFill>
          <a:ln w="12700" cap="flat" cmpd="sng">
            <a:solidFill>
              <a:srgbClr val="31B8D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11"/>
          <p:cNvSpPr/>
          <p:nvPr/>
        </p:nvSpPr>
        <p:spPr>
          <a:xfrm>
            <a:off x="-32963" y="6260760"/>
            <a:ext cx="3093366" cy="626849"/>
          </a:xfrm>
          <a:custGeom>
            <a:avLst/>
            <a:gdLst/>
            <a:ahLst/>
            <a:cxnLst/>
            <a:rect l="l" t="t" r="r" b="b"/>
            <a:pathLst>
              <a:path w="3093366" h="626849" extrusionOk="0">
                <a:moveTo>
                  <a:pt x="0" y="615271"/>
                </a:moveTo>
                <a:cubicBezTo>
                  <a:pt x="1890" y="410181"/>
                  <a:pt x="3781" y="205090"/>
                  <a:pt x="5671" y="0"/>
                </a:cubicBezTo>
                <a:lnTo>
                  <a:pt x="3093366" y="10160"/>
                </a:lnTo>
                <a:lnTo>
                  <a:pt x="2476677" y="626849"/>
                </a:lnTo>
                <a:lnTo>
                  <a:pt x="0" y="615271"/>
                </a:lnTo>
                <a:close/>
              </a:path>
            </a:pathLst>
          </a:custGeom>
          <a:solidFill>
            <a:srgbClr val="576163"/>
          </a:solidFill>
          <a:ln w="12700" cap="flat" cmpd="sng">
            <a:solidFill>
              <a:srgbClr val="5761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johnmoeses?utm_source=unsplash&amp;utm_medium=referral&amp;utm_content=creditCopyText"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https://unsplash.com/photos/8YVaEljM-9I?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christinebenton?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unsplash.com/photos/PPhrAAxnLk4?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unsplash.com/photos/8YVaEljM-9I?utm_source=unsplash&amp;utm_medium=referral&amp;utm_content=creditCopyTex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unsplash.com/photos/8YVaEljM-9I?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nsplash.com/photos/8YVaEljM-9I?utm_source=unsplash&amp;utm_medium=referral&amp;utm_content=creditCopyTex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photos/8YVaEljM-9I?utm_source=unsplash&amp;utm_medium=referral&amp;utm_content=creditCopyTex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ctrTitle"/>
          </p:nvPr>
        </p:nvSpPr>
        <p:spPr>
          <a:xfrm>
            <a:off x="4479532" y="2043609"/>
            <a:ext cx="7189688" cy="242470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b="1"/>
              <a:t>TAKE CHARGE OF YOUR HEALTH</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txBox="1">
            <a:spLocks noGrp="1"/>
          </p:cNvSpPr>
          <p:nvPr>
            <p:ph type="body" idx="1"/>
          </p:nvPr>
        </p:nvSpPr>
        <p:spPr>
          <a:xfrm>
            <a:off x="778937" y="779213"/>
            <a:ext cx="10604500" cy="51101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HOW CAN I BECOME HEALTHIER?</a:t>
            </a:r>
            <a:endParaRPr/>
          </a:p>
        </p:txBody>
      </p:sp>
      <p:graphicFrame>
        <p:nvGraphicFramePr>
          <p:cNvPr id="143" name="Google Shape;143;p10"/>
          <p:cNvGraphicFramePr/>
          <p:nvPr/>
        </p:nvGraphicFramePr>
        <p:xfrm>
          <a:off x="630656" y="1639078"/>
          <a:ext cx="3000000" cy="3000000"/>
        </p:xfrm>
        <a:graphic>
          <a:graphicData uri="http://schemas.openxmlformats.org/drawingml/2006/table">
            <a:tbl>
              <a:tblPr>
                <a:noFill/>
                <a:tableStyleId>{9E79B0B0-81F3-402E-AF2F-23871FB5E3D6}</a:tableStyleId>
              </a:tblPr>
              <a:tblGrid>
                <a:gridCol w="2789150">
                  <a:extLst>
                    <a:ext uri="{9D8B030D-6E8A-4147-A177-3AD203B41FA5}">
                      <a16:colId xmlns:a16="http://schemas.microsoft.com/office/drawing/2014/main" val="20000"/>
                    </a:ext>
                  </a:extLst>
                </a:gridCol>
                <a:gridCol w="2017175">
                  <a:extLst>
                    <a:ext uri="{9D8B030D-6E8A-4147-A177-3AD203B41FA5}">
                      <a16:colId xmlns:a16="http://schemas.microsoft.com/office/drawing/2014/main" val="20001"/>
                    </a:ext>
                  </a:extLst>
                </a:gridCol>
              </a:tblGrid>
              <a:tr h="360000">
                <a:tc gridSpan="2">
                  <a:txBody>
                    <a:bodyPr/>
                    <a:lstStyle/>
                    <a:p>
                      <a:pPr marL="0" marR="0" lvl="0" indent="0" algn="l" rtl="0">
                        <a:lnSpc>
                          <a:spcPct val="107000"/>
                        </a:lnSpc>
                        <a:spcBef>
                          <a:spcPts val="0"/>
                        </a:spcBef>
                        <a:spcAft>
                          <a:spcPts val="0"/>
                        </a:spcAft>
                        <a:buNone/>
                      </a:pPr>
                      <a:r>
                        <a:rPr lang="en-US" sz="2000" b="1" u="none" strike="noStrike" cap="none">
                          <a:solidFill>
                            <a:srgbClr val="000000"/>
                          </a:solidFill>
                          <a:latin typeface="Calibri"/>
                          <a:ea typeface="Calibri"/>
                          <a:cs typeface="Calibri"/>
                          <a:sym typeface="Calibri"/>
                        </a:rPr>
                        <a:t>DAY:  Monday, May 1, 2023</a:t>
                      </a:r>
                      <a:endParaRPr sz="1100" u="none" strike="noStrike" cap="none">
                        <a:latin typeface="Calibri"/>
                        <a:ea typeface="Calibri"/>
                        <a:cs typeface="Calibri"/>
                        <a:sym typeface="Calibri"/>
                      </a:endParaRPr>
                    </a:p>
                  </a:txBody>
                  <a:tcPr marL="68575" marR="685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ADB"/>
                    </a:solidFill>
                  </a:tcPr>
                </a:tc>
                <a:tc hMerge="1">
                  <a:txBody>
                    <a:bodyPr/>
                    <a:lstStyle/>
                    <a:p>
                      <a:endParaRPr lang="en-US"/>
                    </a:p>
                  </a:txBody>
                  <a:tcPr/>
                </a:tc>
                <a:extLst>
                  <a:ext uri="{0D108BD9-81ED-4DB2-BD59-A6C34878D82A}">
                    <a16:rowId xmlns:a16="http://schemas.microsoft.com/office/drawing/2014/main" val="10000"/>
                  </a:ext>
                </a:extLst>
              </a:tr>
              <a:tr h="322750">
                <a:tc>
                  <a:txBody>
                    <a:bodyPr/>
                    <a:lstStyle/>
                    <a:p>
                      <a:pPr marL="0" marR="0" lvl="0" indent="0" algn="l" rtl="0">
                        <a:lnSpc>
                          <a:spcPct val="107000"/>
                        </a:lnSpc>
                        <a:spcBef>
                          <a:spcPts val="0"/>
                        </a:spcBef>
                        <a:spcAft>
                          <a:spcPts val="0"/>
                        </a:spcAft>
                        <a:buNone/>
                      </a:pPr>
                      <a:r>
                        <a:rPr lang="en-US" sz="1100" b="1" u="none" strike="noStrike" cap="none">
                          <a:solidFill>
                            <a:srgbClr val="000000"/>
                          </a:solidFill>
                          <a:latin typeface="Calibri"/>
                          <a:ea typeface="Calibri"/>
                          <a:cs typeface="Calibri"/>
                          <a:sym typeface="Calibri"/>
                        </a:rPr>
                        <a:t>EAT AND DRINK NUTRITIOUSLY</a:t>
                      </a:r>
                      <a:endParaRPr sz="1100" u="none" strike="noStrike" cap="none">
                        <a:latin typeface="Calibri"/>
                        <a:ea typeface="Calibri"/>
                        <a:cs typeface="Calibri"/>
                        <a:sym typeface="Calibri"/>
                      </a:endParaRPr>
                    </a:p>
                  </a:txBody>
                  <a:tcPr marL="68575" marR="68575" marT="0" marB="0" anchor="ctr">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7D31"/>
                    </a:solidFill>
                  </a:tcPr>
                </a:tc>
                <a:tc>
                  <a:txBody>
                    <a:bodyPr/>
                    <a:lstStyle/>
                    <a:p>
                      <a:pPr marL="0" marR="0" lvl="0" indent="0" algn="ctr" rtl="0">
                        <a:lnSpc>
                          <a:spcPct val="107000"/>
                        </a:lnSpc>
                        <a:spcBef>
                          <a:spcPts val="0"/>
                        </a:spcBef>
                        <a:spcAft>
                          <a:spcPts val="0"/>
                        </a:spcAft>
                        <a:buNone/>
                      </a:pPr>
                      <a:r>
                        <a:rPr lang="en-US" sz="1400" b="1" u="none" strike="noStrike" cap="none">
                          <a:solidFill>
                            <a:srgbClr val="000000"/>
                          </a:solidFill>
                          <a:latin typeface="Calibri"/>
                          <a:ea typeface="Calibri"/>
                          <a:cs typeface="Calibri"/>
                          <a:sym typeface="Calibri"/>
                        </a:rPr>
                        <a:t>Checks: 1</a:t>
                      </a:r>
                      <a:endParaRPr sz="14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7D31"/>
                    </a:solidFill>
                  </a:tcPr>
                </a:tc>
                <a:extLst>
                  <a:ext uri="{0D108BD9-81ED-4DB2-BD59-A6C34878D82A}">
                    <a16:rowId xmlns:a16="http://schemas.microsoft.com/office/drawing/2014/main" val="10001"/>
                  </a:ext>
                </a:extLst>
              </a:tr>
              <a:tr h="2785500">
                <a:tc gridSpan="2">
                  <a:txBody>
                    <a:bodyPr/>
                    <a:lstStyle/>
                    <a:p>
                      <a:pPr marL="155575" marR="0" lvl="0" indent="-155575" algn="l" rtl="0">
                        <a:lnSpc>
                          <a:spcPct val="107000"/>
                        </a:lnSpc>
                        <a:spcBef>
                          <a:spcPts val="0"/>
                        </a:spcBef>
                        <a:spcAft>
                          <a:spcPts val="0"/>
                        </a:spcAft>
                        <a:buNone/>
                      </a:pPr>
                      <a:r>
                        <a:rPr lang="en-US" sz="1100" u="none" strike="noStrike" cap="none">
                          <a:latin typeface="Calibri"/>
                          <a:ea typeface="Calibri"/>
                          <a:cs typeface="Calibri"/>
                          <a:sym typeface="Calibri"/>
                        </a:rPr>
                        <a:t>◻ Eat three or more servings of vegetables</a:t>
                      </a:r>
                      <a:endParaRPr sz="1100" u="none" strike="noStrike" cap="none">
                        <a:latin typeface="Calibri"/>
                        <a:ea typeface="Calibri"/>
                        <a:cs typeface="Calibri"/>
                        <a:sym typeface="Calibri"/>
                      </a:endParaRPr>
                    </a:p>
                    <a:p>
                      <a:pPr marL="155575" marR="0" lvl="0" indent="-155575" algn="l" rtl="0">
                        <a:lnSpc>
                          <a:spcPct val="107000"/>
                        </a:lnSpc>
                        <a:spcBef>
                          <a:spcPts val="300"/>
                        </a:spcBef>
                        <a:spcAft>
                          <a:spcPts val="0"/>
                        </a:spcAft>
                        <a:buNone/>
                      </a:pPr>
                      <a:r>
                        <a:rPr lang="en-US" sz="1100" u="none" strike="noStrike" cap="none">
                          <a:latin typeface="Calibri"/>
                          <a:ea typeface="Calibri"/>
                          <a:cs typeface="Calibri"/>
                          <a:sym typeface="Calibri"/>
                        </a:rPr>
                        <a:t>◻ Don’t drink beverages with added sugar (soda, energy drinks, etc.)</a:t>
                      </a:r>
                      <a:endParaRPr sz="1100" u="none" strike="noStrike" cap="none">
                        <a:latin typeface="Calibri"/>
                        <a:ea typeface="Calibri"/>
                        <a:cs typeface="Calibri"/>
                        <a:sym typeface="Calibri"/>
                      </a:endParaRPr>
                    </a:p>
                    <a:p>
                      <a:pPr marL="155575" marR="0" lvl="0" indent="-155575" algn="l" rtl="0">
                        <a:lnSpc>
                          <a:spcPct val="107000"/>
                        </a:lnSpc>
                        <a:spcBef>
                          <a:spcPts val="300"/>
                        </a:spcBef>
                        <a:spcAft>
                          <a:spcPts val="0"/>
                        </a:spcAft>
                        <a:buNone/>
                      </a:pPr>
                      <a:r>
                        <a:rPr lang="en-US" sz="1100" u="none" strike="noStrike" cap="none">
                          <a:latin typeface="Calibri"/>
                          <a:ea typeface="Calibri"/>
                          <a:cs typeface="Calibri"/>
                          <a:sym typeface="Calibri"/>
                        </a:rPr>
                        <a:t>◻ Drink eight glasses or more of water</a:t>
                      </a:r>
                      <a:endParaRPr sz="1100" u="none" strike="noStrike" cap="none">
                        <a:latin typeface="Calibri"/>
                        <a:ea typeface="Calibri"/>
                        <a:cs typeface="Calibri"/>
                        <a:sym typeface="Calibri"/>
                      </a:endParaRPr>
                    </a:p>
                    <a:p>
                      <a:pPr marL="155575" marR="0" lvl="0" indent="-155575" algn="l" rtl="0">
                        <a:lnSpc>
                          <a:spcPct val="107000"/>
                        </a:lnSpc>
                        <a:spcBef>
                          <a:spcPts val="300"/>
                        </a:spcBef>
                        <a:spcAft>
                          <a:spcPts val="0"/>
                        </a:spcAft>
                        <a:buNone/>
                      </a:pPr>
                      <a:r>
                        <a:rPr lang="en-US" sz="1100" u="none" strike="noStrike" cap="none">
                          <a:latin typeface="Calibri"/>
                          <a:ea typeface="Calibri"/>
                          <a:cs typeface="Calibri"/>
                          <a:sym typeface="Calibri"/>
                        </a:rPr>
                        <a:t>◻ Sit down and focus on your food when eating. Don’t eat when driving, walking, or doing other activities</a:t>
                      </a:r>
                      <a:endParaRPr sz="1100" u="none" strike="noStrike" cap="none">
                        <a:latin typeface="Calibri"/>
                        <a:ea typeface="Calibri"/>
                        <a:cs typeface="Calibri"/>
                        <a:sym typeface="Calibri"/>
                      </a:endParaRPr>
                    </a:p>
                    <a:p>
                      <a:pPr marL="155575" marR="0" lvl="0" indent="-155575" algn="l" rtl="0">
                        <a:lnSpc>
                          <a:spcPct val="107000"/>
                        </a:lnSpc>
                        <a:spcBef>
                          <a:spcPts val="300"/>
                        </a:spcBef>
                        <a:spcAft>
                          <a:spcPts val="0"/>
                        </a:spcAft>
                        <a:buNone/>
                      </a:pPr>
                      <a:r>
                        <a:rPr lang="en-US" sz="1100" u="none" strike="noStrike" cap="none">
                          <a:latin typeface="Calibri"/>
                          <a:ea typeface="Calibri"/>
                          <a:cs typeface="Calibri"/>
                          <a:sym typeface="Calibri"/>
                        </a:rPr>
                        <a:t>◻ Eat fruit, nuts, or vegetables as snacks rather than processed food (chips, candy bars, cookies, etc.)</a:t>
                      </a:r>
                      <a:endParaRPr sz="1100" u="none" strike="noStrike" cap="none">
                        <a:latin typeface="Calibri"/>
                        <a:ea typeface="Calibri"/>
                        <a:cs typeface="Calibri"/>
                        <a:sym typeface="Calibri"/>
                      </a:endParaRPr>
                    </a:p>
                    <a:p>
                      <a:pPr marL="155575" marR="0" lvl="0" indent="-155575" algn="l" rtl="0">
                        <a:lnSpc>
                          <a:spcPct val="107000"/>
                        </a:lnSpc>
                        <a:spcBef>
                          <a:spcPts val="300"/>
                        </a:spcBef>
                        <a:spcAft>
                          <a:spcPts val="0"/>
                        </a:spcAft>
                        <a:buNone/>
                      </a:pPr>
                      <a:r>
                        <a:rPr lang="en-US" sz="1100" u="none" strike="noStrike" cap="none">
                          <a:latin typeface="Calibri"/>
                          <a:ea typeface="Calibri"/>
                          <a:cs typeface="Calibri"/>
                          <a:sym typeface="Calibri"/>
                        </a:rPr>
                        <a:t>◻ Eat breakfast within two hours of waking up</a:t>
                      </a:r>
                      <a:endParaRPr sz="1100" u="none" strike="noStrike" cap="none">
                        <a:latin typeface="Calibri"/>
                        <a:ea typeface="Calibri"/>
                        <a:cs typeface="Calibri"/>
                        <a:sym typeface="Calibri"/>
                      </a:endParaRPr>
                    </a:p>
                    <a:p>
                      <a:pPr marL="155575" marR="0" lvl="0" indent="-155575" algn="l" rtl="0">
                        <a:lnSpc>
                          <a:spcPct val="107000"/>
                        </a:lnSpc>
                        <a:spcBef>
                          <a:spcPts val="300"/>
                        </a:spcBef>
                        <a:spcAft>
                          <a:spcPts val="0"/>
                        </a:spcAft>
                        <a:buNone/>
                      </a:pPr>
                      <a:r>
                        <a:rPr lang="en-US" sz="1100" u="none" strike="noStrike" cap="none">
                          <a:latin typeface="Calibri"/>
                          <a:ea typeface="Calibri"/>
                          <a:cs typeface="Calibri"/>
                          <a:sym typeface="Calibri"/>
                        </a:rPr>
                        <a:t>◻ Prepare one meal from fresh foods</a:t>
                      </a:r>
                      <a:endParaRPr sz="1100" u="none" strike="noStrike" cap="none">
                        <a:latin typeface="Calibri"/>
                        <a:ea typeface="Calibri"/>
                        <a:cs typeface="Calibri"/>
                        <a:sym typeface="Calibri"/>
                      </a:endParaRPr>
                    </a:p>
                    <a:p>
                      <a:pPr marL="155575" marR="0" lvl="0" indent="-155575" algn="l" rtl="0">
                        <a:lnSpc>
                          <a:spcPct val="107000"/>
                        </a:lnSpc>
                        <a:spcBef>
                          <a:spcPts val="300"/>
                        </a:spcBef>
                        <a:spcAft>
                          <a:spcPts val="0"/>
                        </a:spcAft>
                        <a:buNone/>
                      </a:pPr>
                      <a:r>
                        <a:rPr lang="en-US" sz="1100" u="none" strike="noStrike" cap="none">
                          <a:latin typeface="Calibri"/>
                          <a:ea typeface="Calibri"/>
                          <a:cs typeface="Calibri"/>
                          <a:sym typeface="Calibri"/>
                        </a:rPr>
                        <a:t>◻ Don’t add sugar, honey, or other sweeteners to your food and drinks</a:t>
                      </a:r>
                      <a:endParaRPr sz="1100" u="none" strike="noStrike" cap="none">
                        <a:latin typeface="Calibri"/>
                        <a:ea typeface="Calibri"/>
                        <a:cs typeface="Calibri"/>
                        <a:sym typeface="Calibri"/>
                      </a:endParaRPr>
                    </a:p>
                  </a:txBody>
                  <a:tcPr marL="68575" marR="685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144" name="Google Shape;144;p10"/>
          <p:cNvGraphicFramePr/>
          <p:nvPr/>
        </p:nvGraphicFramePr>
        <p:xfrm>
          <a:off x="6755027" y="1639078"/>
          <a:ext cx="3000000" cy="3000000"/>
        </p:xfrm>
        <a:graphic>
          <a:graphicData uri="http://schemas.openxmlformats.org/drawingml/2006/table">
            <a:tbl>
              <a:tblPr>
                <a:noFill/>
                <a:tableStyleId>{9E79B0B0-81F3-402E-AF2F-23871FB5E3D6}</a:tableStyleId>
              </a:tblPr>
              <a:tblGrid>
                <a:gridCol w="2789150">
                  <a:extLst>
                    <a:ext uri="{9D8B030D-6E8A-4147-A177-3AD203B41FA5}">
                      <a16:colId xmlns:a16="http://schemas.microsoft.com/office/drawing/2014/main" val="20000"/>
                    </a:ext>
                  </a:extLst>
                </a:gridCol>
                <a:gridCol w="2017175">
                  <a:extLst>
                    <a:ext uri="{9D8B030D-6E8A-4147-A177-3AD203B41FA5}">
                      <a16:colId xmlns:a16="http://schemas.microsoft.com/office/drawing/2014/main" val="20001"/>
                    </a:ext>
                  </a:extLst>
                </a:gridCol>
              </a:tblGrid>
              <a:tr h="360000">
                <a:tc gridSpan="2">
                  <a:txBody>
                    <a:bodyPr/>
                    <a:lstStyle/>
                    <a:p>
                      <a:pPr marL="0" marR="0" lvl="0" indent="0" algn="l" rtl="0">
                        <a:lnSpc>
                          <a:spcPct val="107000"/>
                        </a:lnSpc>
                        <a:spcBef>
                          <a:spcPts val="0"/>
                        </a:spcBef>
                        <a:spcAft>
                          <a:spcPts val="0"/>
                        </a:spcAft>
                        <a:buNone/>
                      </a:pPr>
                      <a:r>
                        <a:rPr lang="en-US" sz="2000" b="1" u="none" strike="noStrike" cap="none">
                          <a:solidFill>
                            <a:srgbClr val="000000"/>
                          </a:solidFill>
                          <a:latin typeface="Calibri"/>
                          <a:ea typeface="Calibri"/>
                          <a:cs typeface="Calibri"/>
                          <a:sym typeface="Calibri"/>
                        </a:rPr>
                        <a:t>DAY:  Monday, May 29, 2023</a:t>
                      </a:r>
                      <a:endParaRPr sz="1100" u="none" strike="noStrike" cap="none">
                        <a:latin typeface="Calibri"/>
                        <a:ea typeface="Calibri"/>
                        <a:cs typeface="Calibri"/>
                        <a:sym typeface="Calibri"/>
                      </a:endParaRPr>
                    </a:p>
                  </a:txBody>
                  <a:tcPr marL="68575" marR="685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ADB"/>
                    </a:solidFill>
                  </a:tcPr>
                </a:tc>
                <a:tc hMerge="1">
                  <a:txBody>
                    <a:bodyPr/>
                    <a:lstStyle/>
                    <a:p>
                      <a:endParaRPr lang="en-US"/>
                    </a:p>
                  </a:txBody>
                  <a:tcPr/>
                </a:tc>
                <a:extLst>
                  <a:ext uri="{0D108BD9-81ED-4DB2-BD59-A6C34878D82A}">
                    <a16:rowId xmlns:a16="http://schemas.microsoft.com/office/drawing/2014/main" val="10000"/>
                  </a:ext>
                </a:extLst>
              </a:tr>
              <a:tr h="322750">
                <a:tc>
                  <a:txBody>
                    <a:bodyPr/>
                    <a:lstStyle/>
                    <a:p>
                      <a:pPr marL="0" marR="0" lvl="0" indent="0" algn="l" rtl="0">
                        <a:lnSpc>
                          <a:spcPct val="107000"/>
                        </a:lnSpc>
                        <a:spcBef>
                          <a:spcPts val="0"/>
                        </a:spcBef>
                        <a:spcAft>
                          <a:spcPts val="0"/>
                        </a:spcAft>
                        <a:buNone/>
                      </a:pPr>
                      <a:r>
                        <a:rPr lang="en-US" sz="1100" b="1" u="none" strike="noStrike" cap="none">
                          <a:solidFill>
                            <a:srgbClr val="000000"/>
                          </a:solidFill>
                          <a:latin typeface="Calibri"/>
                          <a:ea typeface="Calibri"/>
                          <a:cs typeface="Calibri"/>
                          <a:sym typeface="Calibri"/>
                        </a:rPr>
                        <a:t>EAT AND DRINK NUTRITIOUSLY</a:t>
                      </a:r>
                      <a:endParaRPr sz="1100" u="none" strike="noStrike" cap="none">
                        <a:latin typeface="Calibri"/>
                        <a:ea typeface="Calibri"/>
                        <a:cs typeface="Calibri"/>
                        <a:sym typeface="Calibri"/>
                      </a:endParaRPr>
                    </a:p>
                  </a:txBody>
                  <a:tcPr marL="68575" marR="68575" marT="0" marB="0" anchor="ctr">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7D31"/>
                    </a:solidFill>
                  </a:tcPr>
                </a:tc>
                <a:tc>
                  <a:txBody>
                    <a:bodyPr/>
                    <a:lstStyle/>
                    <a:p>
                      <a:pPr marL="0" marR="0" lvl="0" indent="0" algn="ctr" rtl="0">
                        <a:lnSpc>
                          <a:spcPct val="107000"/>
                        </a:lnSpc>
                        <a:spcBef>
                          <a:spcPts val="0"/>
                        </a:spcBef>
                        <a:spcAft>
                          <a:spcPts val="0"/>
                        </a:spcAft>
                        <a:buNone/>
                      </a:pPr>
                      <a:r>
                        <a:rPr lang="en-US" sz="1400" b="1" u="none" strike="noStrike" cap="none">
                          <a:solidFill>
                            <a:srgbClr val="000000"/>
                          </a:solidFill>
                          <a:latin typeface="Calibri"/>
                          <a:ea typeface="Calibri"/>
                          <a:cs typeface="Calibri"/>
                          <a:sym typeface="Calibri"/>
                        </a:rPr>
                        <a:t>Checks: 3</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7D31"/>
                    </a:solidFill>
                  </a:tcPr>
                </a:tc>
                <a:extLst>
                  <a:ext uri="{0D108BD9-81ED-4DB2-BD59-A6C34878D82A}">
                    <a16:rowId xmlns:a16="http://schemas.microsoft.com/office/drawing/2014/main" val="10001"/>
                  </a:ext>
                </a:extLst>
              </a:tr>
              <a:tr h="2785500">
                <a:tc gridSpan="2">
                  <a:txBody>
                    <a:bodyPr/>
                    <a:lstStyle/>
                    <a:p>
                      <a:pPr marL="155575" marR="0" lvl="0" indent="-155575" algn="l" rtl="0">
                        <a:lnSpc>
                          <a:spcPct val="107000"/>
                        </a:lnSpc>
                        <a:spcBef>
                          <a:spcPts val="0"/>
                        </a:spcBef>
                        <a:spcAft>
                          <a:spcPts val="0"/>
                        </a:spcAft>
                        <a:buNone/>
                      </a:pPr>
                      <a:r>
                        <a:rPr lang="en-US" sz="1100" u="none" strike="noStrike" cap="none">
                          <a:latin typeface="Calibri"/>
                          <a:ea typeface="Calibri"/>
                          <a:cs typeface="Calibri"/>
                          <a:sym typeface="Calibri"/>
                        </a:rPr>
                        <a:t>◻ Eat three or more servings of vegetables</a:t>
                      </a:r>
                      <a:endParaRPr sz="1100" u="none" strike="noStrike" cap="none">
                        <a:latin typeface="Calibri"/>
                        <a:ea typeface="Calibri"/>
                        <a:cs typeface="Calibri"/>
                        <a:sym typeface="Calibri"/>
                      </a:endParaRPr>
                    </a:p>
                    <a:p>
                      <a:pPr marL="155575" marR="0" lvl="0" indent="-155575" algn="l" rtl="0">
                        <a:lnSpc>
                          <a:spcPct val="107000"/>
                        </a:lnSpc>
                        <a:spcBef>
                          <a:spcPts val="300"/>
                        </a:spcBef>
                        <a:spcAft>
                          <a:spcPts val="0"/>
                        </a:spcAft>
                        <a:buNone/>
                      </a:pPr>
                      <a:r>
                        <a:rPr lang="en-US" sz="1100" u="none" strike="noStrike" cap="none">
                          <a:latin typeface="Calibri"/>
                          <a:ea typeface="Calibri"/>
                          <a:cs typeface="Calibri"/>
                          <a:sym typeface="Calibri"/>
                        </a:rPr>
                        <a:t>◻ Don’t drink beverages with added sugar (soda, energy drinks, etc.)</a:t>
                      </a:r>
                      <a:endParaRPr sz="1100" u="none" strike="noStrike" cap="none">
                        <a:latin typeface="Calibri"/>
                        <a:ea typeface="Calibri"/>
                        <a:cs typeface="Calibri"/>
                        <a:sym typeface="Calibri"/>
                      </a:endParaRPr>
                    </a:p>
                    <a:p>
                      <a:pPr marL="155575" marR="0" lvl="0" indent="-155575" algn="l" rtl="0">
                        <a:lnSpc>
                          <a:spcPct val="107000"/>
                        </a:lnSpc>
                        <a:spcBef>
                          <a:spcPts val="300"/>
                        </a:spcBef>
                        <a:spcAft>
                          <a:spcPts val="0"/>
                        </a:spcAft>
                        <a:buNone/>
                      </a:pPr>
                      <a:r>
                        <a:rPr lang="en-US" sz="1100" u="none" strike="noStrike" cap="none">
                          <a:latin typeface="Calibri"/>
                          <a:ea typeface="Calibri"/>
                          <a:cs typeface="Calibri"/>
                          <a:sym typeface="Calibri"/>
                        </a:rPr>
                        <a:t>◻ Drink eight glasses or more of water</a:t>
                      </a:r>
                      <a:endParaRPr sz="1100" u="none" strike="noStrike" cap="none">
                        <a:latin typeface="Calibri"/>
                        <a:ea typeface="Calibri"/>
                        <a:cs typeface="Calibri"/>
                        <a:sym typeface="Calibri"/>
                      </a:endParaRPr>
                    </a:p>
                    <a:p>
                      <a:pPr marL="155575" marR="0" lvl="0" indent="-155575" algn="l" rtl="0">
                        <a:lnSpc>
                          <a:spcPct val="107000"/>
                        </a:lnSpc>
                        <a:spcBef>
                          <a:spcPts val="300"/>
                        </a:spcBef>
                        <a:spcAft>
                          <a:spcPts val="0"/>
                        </a:spcAft>
                        <a:buNone/>
                      </a:pPr>
                      <a:r>
                        <a:rPr lang="en-US" sz="1100" u="none" strike="noStrike" cap="none">
                          <a:latin typeface="Calibri"/>
                          <a:ea typeface="Calibri"/>
                          <a:cs typeface="Calibri"/>
                          <a:sym typeface="Calibri"/>
                        </a:rPr>
                        <a:t>◻ Sit down and focus on your food when eating. Don’t eat when driving, walking, or doing other activities</a:t>
                      </a:r>
                      <a:endParaRPr sz="1100" u="none" strike="noStrike" cap="none">
                        <a:latin typeface="Calibri"/>
                        <a:ea typeface="Calibri"/>
                        <a:cs typeface="Calibri"/>
                        <a:sym typeface="Calibri"/>
                      </a:endParaRPr>
                    </a:p>
                    <a:p>
                      <a:pPr marL="155575" marR="0" lvl="0" indent="-155575" algn="l" rtl="0">
                        <a:lnSpc>
                          <a:spcPct val="107000"/>
                        </a:lnSpc>
                        <a:spcBef>
                          <a:spcPts val="300"/>
                        </a:spcBef>
                        <a:spcAft>
                          <a:spcPts val="0"/>
                        </a:spcAft>
                        <a:buNone/>
                      </a:pPr>
                      <a:r>
                        <a:rPr lang="en-US" sz="1100" u="none" strike="noStrike" cap="none">
                          <a:latin typeface="Calibri"/>
                          <a:ea typeface="Calibri"/>
                          <a:cs typeface="Calibri"/>
                          <a:sym typeface="Calibri"/>
                        </a:rPr>
                        <a:t>◻ Eat fruit, nuts, or vegetables as snacks rather than processed food (chips, candy bars, cookies, etc.)</a:t>
                      </a:r>
                      <a:endParaRPr sz="1100" u="none" strike="noStrike" cap="none">
                        <a:latin typeface="Calibri"/>
                        <a:ea typeface="Calibri"/>
                        <a:cs typeface="Calibri"/>
                        <a:sym typeface="Calibri"/>
                      </a:endParaRPr>
                    </a:p>
                    <a:p>
                      <a:pPr marL="155575" marR="0" lvl="0" indent="-155575" algn="l" rtl="0">
                        <a:lnSpc>
                          <a:spcPct val="107000"/>
                        </a:lnSpc>
                        <a:spcBef>
                          <a:spcPts val="300"/>
                        </a:spcBef>
                        <a:spcAft>
                          <a:spcPts val="0"/>
                        </a:spcAft>
                        <a:buNone/>
                      </a:pPr>
                      <a:r>
                        <a:rPr lang="en-US" sz="1100" u="none" strike="noStrike" cap="none">
                          <a:latin typeface="Calibri"/>
                          <a:ea typeface="Calibri"/>
                          <a:cs typeface="Calibri"/>
                          <a:sym typeface="Calibri"/>
                        </a:rPr>
                        <a:t>◻ Eat breakfast within two hours of waking up</a:t>
                      </a:r>
                      <a:endParaRPr sz="1100" u="none" strike="noStrike" cap="none">
                        <a:latin typeface="Calibri"/>
                        <a:ea typeface="Calibri"/>
                        <a:cs typeface="Calibri"/>
                        <a:sym typeface="Calibri"/>
                      </a:endParaRPr>
                    </a:p>
                    <a:p>
                      <a:pPr marL="155575" marR="0" lvl="0" indent="-155575" algn="l" rtl="0">
                        <a:lnSpc>
                          <a:spcPct val="107000"/>
                        </a:lnSpc>
                        <a:spcBef>
                          <a:spcPts val="300"/>
                        </a:spcBef>
                        <a:spcAft>
                          <a:spcPts val="0"/>
                        </a:spcAft>
                        <a:buNone/>
                      </a:pPr>
                      <a:r>
                        <a:rPr lang="en-US" sz="1100" u="none" strike="noStrike" cap="none">
                          <a:latin typeface="Calibri"/>
                          <a:ea typeface="Calibri"/>
                          <a:cs typeface="Calibri"/>
                          <a:sym typeface="Calibri"/>
                        </a:rPr>
                        <a:t>◻ Prepare one meal from fresh foods</a:t>
                      </a:r>
                      <a:endParaRPr sz="1100" u="none" strike="noStrike" cap="none">
                        <a:latin typeface="Calibri"/>
                        <a:ea typeface="Calibri"/>
                        <a:cs typeface="Calibri"/>
                        <a:sym typeface="Calibri"/>
                      </a:endParaRPr>
                    </a:p>
                    <a:p>
                      <a:pPr marL="155575" marR="0" lvl="0" indent="-155575" algn="l" rtl="0">
                        <a:lnSpc>
                          <a:spcPct val="107000"/>
                        </a:lnSpc>
                        <a:spcBef>
                          <a:spcPts val="300"/>
                        </a:spcBef>
                        <a:spcAft>
                          <a:spcPts val="0"/>
                        </a:spcAft>
                        <a:buNone/>
                      </a:pPr>
                      <a:r>
                        <a:rPr lang="en-US" sz="1100" u="none" strike="noStrike" cap="none">
                          <a:latin typeface="Calibri"/>
                          <a:ea typeface="Calibri"/>
                          <a:cs typeface="Calibri"/>
                          <a:sym typeface="Calibri"/>
                        </a:rPr>
                        <a:t>◻ Don’t add sugar, honey, or other sweeteners to your food and drinks</a:t>
                      </a:r>
                      <a:endParaRPr sz="1100" u="none" strike="noStrike" cap="none">
                        <a:latin typeface="Calibri"/>
                        <a:ea typeface="Calibri"/>
                        <a:cs typeface="Calibri"/>
                        <a:sym typeface="Calibri"/>
                      </a:endParaRPr>
                    </a:p>
                  </a:txBody>
                  <a:tcPr marL="68575" marR="685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145" name="Google Shape;145;p10"/>
          <p:cNvSpPr/>
          <p:nvPr/>
        </p:nvSpPr>
        <p:spPr>
          <a:xfrm>
            <a:off x="5523470" y="2749378"/>
            <a:ext cx="1145059" cy="926757"/>
          </a:xfrm>
          <a:prstGeom prst="rightArrow">
            <a:avLst>
              <a:gd name="adj1" fmla="val 50000"/>
              <a:gd name="adj2" fmla="val 50000"/>
            </a:avLst>
          </a:prstGeom>
          <a:solidFill>
            <a:schemeClr val="accent1"/>
          </a:solidFill>
          <a:ln w="12700" cap="flat" cmpd="sng">
            <a:solidFill>
              <a:srgbClr val="23859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0"/>
          <p:cNvSpPr/>
          <p:nvPr/>
        </p:nvSpPr>
        <p:spPr>
          <a:xfrm rot="2720816">
            <a:off x="634006" y="3739667"/>
            <a:ext cx="297013" cy="283386"/>
          </a:xfrm>
          <a:prstGeom prst="mathPlus">
            <a:avLst>
              <a:gd name="adj1" fmla="val 23520"/>
            </a:avLst>
          </a:prstGeom>
          <a:solidFill>
            <a:schemeClr val="accent1"/>
          </a:solidFill>
          <a:ln w="12700" cap="flat" cmpd="sng">
            <a:solidFill>
              <a:srgbClr val="23859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10"/>
          <p:cNvSpPr/>
          <p:nvPr/>
        </p:nvSpPr>
        <p:spPr>
          <a:xfrm rot="2720816">
            <a:off x="6725192" y="3739665"/>
            <a:ext cx="297013" cy="283386"/>
          </a:xfrm>
          <a:prstGeom prst="mathPlus">
            <a:avLst>
              <a:gd name="adj1" fmla="val 23520"/>
            </a:avLst>
          </a:prstGeom>
          <a:solidFill>
            <a:schemeClr val="accent1"/>
          </a:solidFill>
          <a:ln w="12700" cap="flat" cmpd="sng">
            <a:solidFill>
              <a:srgbClr val="23859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10"/>
          <p:cNvSpPr/>
          <p:nvPr/>
        </p:nvSpPr>
        <p:spPr>
          <a:xfrm rot="2720816">
            <a:off x="6725193" y="2718917"/>
            <a:ext cx="297013" cy="283386"/>
          </a:xfrm>
          <a:prstGeom prst="mathPlus">
            <a:avLst>
              <a:gd name="adj1" fmla="val 23520"/>
            </a:avLst>
          </a:prstGeom>
          <a:solidFill>
            <a:schemeClr val="accent1"/>
          </a:solidFill>
          <a:ln w="12700" cap="flat" cmpd="sng">
            <a:solidFill>
              <a:srgbClr val="23859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10"/>
          <p:cNvSpPr/>
          <p:nvPr/>
        </p:nvSpPr>
        <p:spPr>
          <a:xfrm rot="2720816">
            <a:off x="6725191" y="4139121"/>
            <a:ext cx="297013" cy="283386"/>
          </a:xfrm>
          <a:prstGeom prst="mathPlus">
            <a:avLst>
              <a:gd name="adj1" fmla="val 23520"/>
            </a:avLst>
          </a:prstGeom>
          <a:solidFill>
            <a:schemeClr val="accent1"/>
          </a:solidFill>
          <a:ln w="12700" cap="flat" cmpd="sng">
            <a:solidFill>
              <a:srgbClr val="23859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
          <p:cNvSpPr txBox="1">
            <a:spLocks noGrp="1"/>
          </p:cNvSpPr>
          <p:nvPr>
            <p:ph type="body" idx="1"/>
          </p:nvPr>
        </p:nvSpPr>
        <p:spPr>
          <a:xfrm>
            <a:off x="778937" y="724656"/>
            <a:ext cx="10604500" cy="51101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WHAT IS HEALTH?</a:t>
            </a:r>
            <a:endParaRPr/>
          </a:p>
        </p:txBody>
      </p:sp>
      <p:sp>
        <p:nvSpPr>
          <p:cNvPr id="76" name="Google Shape;76;p2"/>
          <p:cNvSpPr txBox="1"/>
          <p:nvPr/>
        </p:nvSpPr>
        <p:spPr>
          <a:xfrm>
            <a:off x="910280" y="5325338"/>
            <a:ext cx="38429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1" u="none" strike="noStrike" cap="none">
                <a:solidFill>
                  <a:schemeClr val="dk1"/>
                </a:solidFill>
                <a:latin typeface="Calibri"/>
                <a:ea typeface="Calibri"/>
                <a:cs typeface="Calibri"/>
                <a:sym typeface="Calibri"/>
              </a:rPr>
              <a:t>Photo </a:t>
            </a:r>
            <a:r>
              <a:rPr lang="en-US" sz="1800" i="1">
                <a:solidFill>
                  <a:schemeClr val="dk1"/>
                </a:solidFill>
                <a:latin typeface="Calibri"/>
                <a:ea typeface="Calibri"/>
                <a:cs typeface="Calibri"/>
                <a:sym typeface="Calibri"/>
              </a:rPr>
              <a:t>by</a:t>
            </a:r>
            <a:r>
              <a:rPr lang="en-US" sz="1800" b="0" i="1" u="none" strike="noStrike" cap="none">
                <a:solidFill>
                  <a:schemeClr val="dk1"/>
                </a:solidFill>
                <a:latin typeface="Calibri"/>
                <a:ea typeface="Calibri"/>
                <a:cs typeface="Calibri"/>
                <a:sym typeface="Calibri"/>
              </a:rPr>
              <a:t> </a:t>
            </a:r>
            <a:r>
              <a:rPr lang="en-US" sz="1800" i="1" u="sng">
                <a:solidFill>
                  <a:schemeClr val="dk1"/>
                </a:solidFill>
                <a:latin typeface="Calibri"/>
                <a:ea typeface="Calibri"/>
                <a:cs typeface="Calibri"/>
                <a:sym typeface="Calibri"/>
              </a:rPr>
              <a:t>Boise State Athletics</a:t>
            </a:r>
            <a:endParaRPr u="sng"/>
          </a:p>
        </p:txBody>
      </p:sp>
      <p:sp>
        <p:nvSpPr>
          <p:cNvPr id="77" name="Google Shape;77;p2"/>
          <p:cNvSpPr txBox="1"/>
          <p:nvPr/>
        </p:nvSpPr>
        <p:spPr>
          <a:xfrm>
            <a:off x="7067037" y="5782462"/>
            <a:ext cx="6122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Photo by </a:t>
            </a:r>
            <a:r>
              <a:rPr lang="en-US" sz="1800" i="1">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John Moeses Bauan</a:t>
            </a:r>
            <a:r>
              <a:rPr lang="en-US" sz="1800" i="1">
                <a:solidFill>
                  <a:schemeClr val="dk1"/>
                </a:solidFill>
                <a:latin typeface="Calibri"/>
                <a:ea typeface="Calibri"/>
                <a:cs typeface="Calibri"/>
                <a:sym typeface="Calibri"/>
              </a:rPr>
              <a:t> on </a:t>
            </a:r>
            <a:r>
              <a:rPr lang="en-US" sz="18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Unsplash</a:t>
            </a:r>
            <a:r>
              <a:rPr lang="en-US" sz="1800" i="1">
                <a:solidFill>
                  <a:schemeClr val="dk1"/>
                </a:solidFill>
                <a:latin typeface="Calibri"/>
                <a:ea typeface="Calibri"/>
                <a:cs typeface="Calibri"/>
                <a:sym typeface="Calibri"/>
              </a:rPr>
              <a:t> </a:t>
            </a:r>
            <a:endParaRPr/>
          </a:p>
        </p:txBody>
      </p:sp>
      <p:pic>
        <p:nvPicPr>
          <p:cNvPr id="78" name="Google Shape;78;p2"/>
          <p:cNvPicPr preferRelativeResize="0"/>
          <p:nvPr/>
        </p:nvPicPr>
        <p:blipFill rotWithShape="1">
          <a:blip r:embed="rId5">
            <a:alphaModFix/>
          </a:blip>
          <a:srcRect/>
          <a:stretch/>
        </p:blipFill>
        <p:spPr>
          <a:xfrm>
            <a:off x="7162793" y="1933817"/>
            <a:ext cx="2495155" cy="3742733"/>
          </a:xfrm>
          <a:prstGeom prst="rect">
            <a:avLst/>
          </a:prstGeom>
          <a:noFill/>
          <a:ln>
            <a:noFill/>
          </a:ln>
        </p:spPr>
      </p:pic>
      <p:pic>
        <p:nvPicPr>
          <p:cNvPr id="79" name="Google Shape;79;p2"/>
          <p:cNvPicPr preferRelativeResize="0"/>
          <p:nvPr/>
        </p:nvPicPr>
        <p:blipFill>
          <a:blip r:embed="rId6">
            <a:alphaModFix/>
          </a:blip>
          <a:stretch>
            <a:fillRect/>
          </a:stretch>
        </p:blipFill>
        <p:spPr>
          <a:xfrm>
            <a:off x="595323" y="1703494"/>
            <a:ext cx="2229252" cy="2229252"/>
          </a:xfrm>
          <a:prstGeom prst="rect">
            <a:avLst/>
          </a:prstGeom>
          <a:noFill/>
          <a:ln>
            <a:noFill/>
          </a:ln>
        </p:spPr>
      </p:pic>
      <p:pic>
        <p:nvPicPr>
          <p:cNvPr id="80" name="Google Shape;80;p2"/>
          <p:cNvPicPr preferRelativeResize="0"/>
          <p:nvPr/>
        </p:nvPicPr>
        <p:blipFill>
          <a:blip r:embed="rId7">
            <a:alphaModFix/>
          </a:blip>
          <a:stretch>
            <a:fillRect/>
          </a:stretch>
        </p:blipFill>
        <p:spPr>
          <a:xfrm>
            <a:off x="3031901" y="2048528"/>
            <a:ext cx="2283925" cy="2760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4" name="Rectangle 3">
            <a:extLst>
              <a:ext uri="{FF2B5EF4-FFF2-40B4-BE49-F238E27FC236}">
                <a16:creationId xmlns:a16="http://schemas.microsoft.com/office/drawing/2014/main" id="{D8E237F5-7157-8C09-2B0C-A7AD19CA2782}"/>
              </a:ext>
            </a:extLst>
          </p:cNvPr>
          <p:cNvSpPr/>
          <p:nvPr/>
        </p:nvSpPr>
        <p:spPr>
          <a:xfrm>
            <a:off x="5162843" y="1382602"/>
            <a:ext cx="6528119" cy="4226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86;p3"/>
          <p:cNvSpPr txBox="1">
            <a:spLocks noGrp="1"/>
          </p:cNvSpPr>
          <p:nvPr>
            <p:ph type="body" idx="1"/>
          </p:nvPr>
        </p:nvSpPr>
        <p:spPr>
          <a:xfrm>
            <a:off x="793750" y="754499"/>
            <a:ext cx="10604500" cy="51101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dirty="0"/>
              <a:t>WHY SHOULD I CARE ABOUT MY HEALTH?</a:t>
            </a:r>
            <a:endParaRPr dirty="0"/>
          </a:p>
        </p:txBody>
      </p:sp>
      <p:sp>
        <p:nvSpPr>
          <p:cNvPr id="87" name="Google Shape;87;p3"/>
          <p:cNvSpPr txBox="1"/>
          <p:nvPr/>
        </p:nvSpPr>
        <p:spPr>
          <a:xfrm>
            <a:off x="7537622" y="5814225"/>
            <a:ext cx="61227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a:solidFill>
                  <a:srgbClr val="111111"/>
                </a:solidFill>
                <a:latin typeface="Arial"/>
                <a:ea typeface="Arial"/>
                <a:cs typeface="Arial"/>
                <a:sym typeface="Arial"/>
              </a:rPr>
              <a:t>Photo by </a:t>
            </a:r>
            <a:r>
              <a:rPr lang="en-US" sz="1800">
                <a:solidFill>
                  <a:srgbClr val="11111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Christine Benton</a:t>
            </a:r>
            <a:r>
              <a:rPr lang="en-US" sz="1800">
                <a:solidFill>
                  <a:srgbClr val="111111"/>
                </a:solidFill>
                <a:latin typeface="Arial"/>
                <a:ea typeface="Arial"/>
                <a:cs typeface="Arial"/>
                <a:sym typeface="Arial"/>
              </a:rPr>
              <a:t> on </a:t>
            </a:r>
            <a:r>
              <a:rPr lang="en-US" sz="1800" u="sng">
                <a:solidFill>
                  <a:srgbClr val="111111"/>
                </a:solidFill>
                <a:latin typeface="Arial"/>
                <a:ea typeface="Arial"/>
                <a:cs typeface="Arial"/>
                <a:sym typeface="Arial"/>
                <a:hlinkClick r:id="rId4">
                  <a:extLst>
                    <a:ext uri="{A12FA001-AC4F-418D-AE19-62706E023703}">
                      <ahyp:hlinkClr xmlns:ahyp="http://schemas.microsoft.com/office/drawing/2018/hyperlinkcolor" val="tx"/>
                    </a:ext>
                  </a:extLst>
                </a:hlinkClick>
              </a:rPr>
              <a:t>Unsplash</a:t>
            </a:r>
            <a:endParaRPr sz="1800">
              <a:solidFill>
                <a:srgbClr val="111111"/>
              </a:solidFill>
              <a:latin typeface="Arial"/>
              <a:ea typeface="Arial"/>
              <a:cs typeface="Arial"/>
              <a:sym typeface="Arial"/>
            </a:endParaRPr>
          </a:p>
        </p:txBody>
      </p:sp>
      <p:pic>
        <p:nvPicPr>
          <p:cNvPr id="88" name="Google Shape;88;p3"/>
          <p:cNvPicPr preferRelativeResize="0"/>
          <p:nvPr/>
        </p:nvPicPr>
        <p:blipFill rotWithShape="1">
          <a:blip r:embed="rId5">
            <a:alphaModFix/>
          </a:blip>
          <a:srcRect/>
          <a:stretch/>
        </p:blipFill>
        <p:spPr>
          <a:xfrm>
            <a:off x="1631364" y="1316372"/>
            <a:ext cx="2998571" cy="4497856"/>
          </a:xfrm>
          <a:prstGeom prst="rect">
            <a:avLst/>
          </a:prstGeom>
          <a:noFill/>
          <a:ln>
            <a:noFill/>
          </a:ln>
        </p:spPr>
      </p:pic>
      <p:sp>
        <p:nvSpPr>
          <p:cNvPr id="89" name="Google Shape;89;p3"/>
          <p:cNvSpPr txBox="1"/>
          <p:nvPr/>
        </p:nvSpPr>
        <p:spPr>
          <a:xfrm>
            <a:off x="5578422" y="1607868"/>
            <a:ext cx="5696960" cy="446478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solidFill>
                  <a:schemeClr val="bg1"/>
                </a:solidFill>
              </a:rPr>
              <a:t>Taking charge of your health now can allow you to have enough energy to to enjoy horseback riding as you age and go through life.</a:t>
            </a:r>
            <a:endParaRPr sz="1600" b="1" dirty="0">
              <a:solidFill>
                <a:schemeClr val="bg1"/>
              </a:solidFill>
            </a:endParaRPr>
          </a:p>
          <a:p>
            <a:pPr marL="0" lvl="0" indent="0" algn="ctr" rtl="0">
              <a:spcBef>
                <a:spcPts val="0"/>
              </a:spcBef>
              <a:spcAft>
                <a:spcPts val="0"/>
              </a:spcAft>
              <a:buNone/>
            </a:pPr>
            <a:endParaRPr sz="1600" b="1" dirty="0">
              <a:solidFill>
                <a:schemeClr val="bg1"/>
              </a:solidFill>
            </a:endParaRPr>
          </a:p>
          <a:p>
            <a:pPr marL="0" lvl="0" indent="0" algn="ctr" rtl="0">
              <a:spcBef>
                <a:spcPts val="0"/>
              </a:spcBef>
              <a:spcAft>
                <a:spcPts val="0"/>
              </a:spcAft>
              <a:buNone/>
            </a:pPr>
            <a:r>
              <a:rPr lang="en-US" sz="1600" dirty="0">
                <a:solidFill>
                  <a:schemeClr val="bg1"/>
                </a:solidFill>
              </a:rPr>
              <a:t>Riding and enjoying horses requires you to have enough energy. Examples of that include:</a:t>
            </a:r>
            <a:endParaRPr sz="1600" dirty="0">
              <a:solidFill>
                <a:schemeClr val="bg1"/>
              </a:solidFill>
            </a:endParaRPr>
          </a:p>
          <a:p>
            <a:pPr marL="0" lvl="0" indent="0" algn="ctr" rtl="0">
              <a:spcBef>
                <a:spcPts val="0"/>
              </a:spcBef>
              <a:spcAft>
                <a:spcPts val="0"/>
              </a:spcAft>
              <a:buNone/>
            </a:pPr>
            <a:endParaRPr sz="1600" dirty="0">
              <a:solidFill>
                <a:schemeClr val="bg1"/>
              </a:solidFill>
            </a:endParaRPr>
          </a:p>
          <a:p>
            <a:pPr marL="139700" lvl="0" algn="ctr" rtl="0">
              <a:spcBef>
                <a:spcPts val="0"/>
              </a:spcBef>
              <a:spcAft>
                <a:spcPts val="0"/>
              </a:spcAft>
              <a:buSzPts val="1400"/>
            </a:pPr>
            <a:r>
              <a:rPr lang="en-US" sz="1600" dirty="0">
                <a:solidFill>
                  <a:schemeClr val="bg1"/>
                </a:solidFill>
              </a:rPr>
              <a:t>1. The energy to take care of your horse</a:t>
            </a:r>
            <a:endParaRPr sz="1600" dirty="0">
              <a:solidFill>
                <a:schemeClr val="bg1"/>
              </a:solidFill>
            </a:endParaRPr>
          </a:p>
          <a:p>
            <a:pPr marL="457200" lvl="0" indent="0" algn="ctr" rtl="0">
              <a:spcBef>
                <a:spcPts val="0"/>
              </a:spcBef>
              <a:spcAft>
                <a:spcPts val="0"/>
              </a:spcAft>
              <a:buNone/>
            </a:pPr>
            <a:endParaRPr sz="1600" dirty="0">
              <a:solidFill>
                <a:schemeClr val="bg1"/>
              </a:solidFill>
            </a:endParaRPr>
          </a:p>
          <a:p>
            <a:pPr marL="139700" lvl="0" algn="ctr" rtl="0">
              <a:spcBef>
                <a:spcPts val="0"/>
              </a:spcBef>
              <a:spcAft>
                <a:spcPts val="0"/>
              </a:spcAft>
              <a:buSzPts val="1400"/>
            </a:pPr>
            <a:r>
              <a:rPr lang="en-US" sz="1600" dirty="0">
                <a:solidFill>
                  <a:schemeClr val="bg1"/>
                </a:solidFill>
              </a:rPr>
              <a:t>2. The energy to improve your horsemanship as you set more goals to improve your horseback riding</a:t>
            </a:r>
            <a:endParaRPr sz="1600" dirty="0">
              <a:solidFill>
                <a:schemeClr val="bg1"/>
              </a:solidFill>
            </a:endParaRPr>
          </a:p>
          <a:p>
            <a:pPr marL="457200" lvl="0" indent="0" algn="ctr" rtl="0">
              <a:spcBef>
                <a:spcPts val="0"/>
              </a:spcBef>
              <a:spcAft>
                <a:spcPts val="0"/>
              </a:spcAft>
              <a:buNone/>
            </a:pPr>
            <a:endParaRPr sz="1600" dirty="0">
              <a:solidFill>
                <a:schemeClr val="bg1"/>
              </a:solidFill>
            </a:endParaRPr>
          </a:p>
          <a:p>
            <a:pPr marL="139700" lvl="0" algn="ctr" rtl="0">
              <a:spcBef>
                <a:spcPts val="0"/>
              </a:spcBef>
              <a:spcAft>
                <a:spcPts val="0"/>
              </a:spcAft>
              <a:buSzPts val="1400"/>
            </a:pPr>
            <a:r>
              <a:rPr lang="en-US" sz="1600" dirty="0">
                <a:solidFill>
                  <a:schemeClr val="bg1"/>
                </a:solidFill>
              </a:rPr>
              <a:t>3. The energy to earn enough income or own a horse related business to somehow pay for your horses</a:t>
            </a:r>
            <a:endParaRPr sz="1600" dirty="0">
              <a:solidFill>
                <a:schemeClr val="bg1"/>
              </a:solidFill>
            </a:endParaRPr>
          </a:p>
          <a:p>
            <a:pPr marL="0" marR="381000" lvl="0" indent="0" algn="ctr" rtl="0">
              <a:lnSpc>
                <a:spcPct val="115000"/>
              </a:lnSpc>
              <a:spcBef>
                <a:spcPts val="0"/>
              </a:spcBef>
              <a:spcAft>
                <a:spcPts val="0"/>
              </a:spcAft>
              <a:buNone/>
            </a:pPr>
            <a:endParaRPr sz="1200" dirty="0">
              <a:solidFill>
                <a:schemeClr val="bg1"/>
              </a:solidFill>
              <a:highlight>
                <a:srgbClr val="FFFFFF"/>
              </a:highlight>
            </a:endParaRPr>
          </a:p>
          <a:p>
            <a:pPr marL="0" lvl="0" indent="0" algn="ctr" rtl="0">
              <a:spcBef>
                <a:spcPts val="1000"/>
              </a:spcBef>
              <a:spcAft>
                <a:spcPts val="0"/>
              </a:spcAft>
              <a:buNone/>
            </a:pPr>
            <a:endParaRPr sz="1600" dirty="0">
              <a:solidFill>
                <a:schemeClr val="bg1"/>
              </a:solidFill>
            </a:endParaRPr>
          </a:p>
          <a:p>
            <a:pPr marL="0" lvl="0" indent="0" algn="ctr" rtl="0">
              <a:spcBef>
                <a:spcPts val="0"/>
              </a:spcBef>
              <a:spcAft>
                <a:spcPts val="0"/>
              </a:spcAft>
              <a:buNone/>
            </a:pPr>
            <a:endParaRPr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body" idx="1"/>
          </p:nvPr>
        </p:nvSpPr>
        <p:spPr>
          <a:xfrm>
            <a:off x="793750" y="803926"/>
            <a:ext cx="10604500" cy="51101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ISN’T IT HARD TO BE HEALTHY?</a:t>
            </a:r>
            <a:endParaRPr/>
          </a:p>
        </p:txBody>
      </p:sp>
      <p:pic>
        <p:nvPicPr>
          <p:cNvPr id="96" name="Google Shape;96;p4"/>
          <p:cNvPicPr preferRelativeResize="0"/>
          <p:nvPr/>
        </p:nvPicPr>
        <p:blipFill rotWithShape="1">
          <a:blip r:embed="rId3">
            <a:alphaModFix/>
          </a:blip>
          <a:srcRect/>
          <a:stretch/>
        </p:blipFill>
        <p:spPr>
          <a:xfrm>
            <a:off x="2167924" y="1321927"/>
            <a:ext cx="6521622" cy="4351144"/>
          </a:xfrm>
          <a:prstGeom prst="rect">
            <a:avLst/>
          </a:prstGeom>
          <a:noFill/>
          <a:ln>
            <a:noFill/>
          </a:ln>
        </p:spPr>
      </p:pic>
      <p:sp>
        <p:nvSpPr>
          <p:cNvPr id="97" name="Google Shape;97;p4"/>
          <p:cNvSpPr txBox="1"/>
          <p:nvPr/>
        </p:nvSpPr>
        <p:spPr>
          <a:xfrm>
            <a:off x="2167924" y="5684742"/>
            <a:ext cx="61227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Photo by Alora Griffiths on </a:t>
            </a:r>
            <a:r>
              <a:rPr lang="en-US" sz="18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Unsplash</a:t>
            </a:r>
            <a:r>
              <a:rPr lang="en-US" sz="1800" i="1">
                <a:solidFill>
                  <a:schemeClr val="dk1"/>
                </a:solidFill>
                <a:latin typeface="Calibri"/>
                <a:ea typeface="Calibri"/>
                <a:cs typeface="Calibri"/>
                <a:sym typeface="Calibri"/>
              </a:rPr>
              <a: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body" idx="1"/>
          </p:nvPr>
        </p:nvSpPr>
        <p:spPr>
          <a:xfrm>
            <a:off x="793750" y="816283"/>
            <a:ext cx="10604500" cy="51101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WHAT ARE THE MAIN COMPONENTS OF HEALTH?</a:t>
            </a:r>
            <a:endParaRPr/>
          </a:p>
        </p:txBody>
      </p:sp>
      <p:graphicFrame>
        <p:nvGraphicFramePr>
          <p:cNvPr id="104" name="Google Shape;104;p5"/>
          <p:cNvGraphicFramePr/>
          <p:nvPr/>
        </p:nvGraphicFramePr>
        <p:xfrm>
          <a:off x="793750" y="1642035"/>
          <a:ext cx="3000000" cy="3000000"/>
        </p:xfrm>
        <a:graphic>
          <a:graphicData uri="http://schemas.openxmlformats.org/drawingml/2006/table">
            <a:tbl>
              <a:tblPr firstRow="1" bandRow="1">
                <a:noFill/>
                <a:tableStyleId>{5E302141-A9BC-45DD-9D47-2B4EA6C8DD92}</a:tableStyleId>
              </a:tblPr>
              <a:tblGrid>
                <a:gridCol w="4649575">
                  <a:extLst>
                    <a:ext uri="{9D8B030D-6E8A-4147-A177-3AD203B41FA5}">
                      <a16:colId xmlns:a16="http://schemas.microsoft.com/office/drawing/2014/main" val="20000"/>
                    </a:ext>
                  </a:extLst>
                </a:gridCol>
                <a:gridCol w="4649575">
                  <a:extLst>
                    <a:ext uri="{9D8B030D-6E8A-4147-A177-3AD203B41FA5}">
                      <a16:colId xmlns:a16="http://schemas.microsoft.com/office/drawing/2014/main" val="20001"/>
                    </a:ext>
                  </a:extLst>
                </a:gridCol>
              </a:tblGrid>
              <a:tr h="1864375">
                <a:tc>
                  <a:txBody>
                    <a:bodyPr/>
                    <a:lstStyle/>
                    <a:p>
                      <a:pPr marL="0" marR="0" lvl="0" indent="0" algn="ctr" rtl="0">
                        <a:spcBef>
                          <a:spcPts val="0"/>
                        </a:spcBef>
                        <a:spcAft>
                          <a:spcPts val="0"/>
                        </a:spcAft>
                        <a:buNone/>
                      </a:pPr>
                      <a:r>
                        <a:rPr lang="en-US" sz="2400" b="1" u="none" strike="noStrike" cap="none">
                          <a:solidFill>
                            <a:schemeClr val="dk1"/>
                          </a:solidFill>
                          <a:latin typeface="Calibri"/>
                          <a:ea typeface="Calibri"/>
                          <a:cs typeface="Calibri"/>
                          <a:sym typeface="Calibri"/>
                        </a:rPr>
                        <a:t>EAT AND DRINK NUTRITIOUSLY</a:t>
                      </a:r>
                      <a:endParaRPr sz="2400" u="none" strike="noStrike" cap="none">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400" b="1" u="none" strike="noStrike" cap="none">
                          <a:solidFill>
                            <a:schemeClr val="dk1"/>
                          </a:solidFill>
                          <a:latin typeface="Calibri"/>
                          <a:ea typeface="Calibri"/>
                          <a:cs typeface="Calibri"/>
                          <a:sym typeface="Calibri"/>
                        </a:rPr>
                        <a:t>MOVE AND EXERCISE</a:t>
                      </a:r>
                      <a:endParaRPr sz="2400" u="none" strike="noStrike" cap="none">
                        <a:solidFill>
                          <a:schemeClr val="dk1"/>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1864375">
                <a:tc>
                  <a:txBody>
                    <a:bodyPr/>
                    <a:lstStyle/>
                    <a:p>
                      <a:pPr marL="0" marR="0" lvl="0" indent="0" algn="ctr" rtl="0">
                        <a:lnSpc>
                          <a:spcPct val="107000"/>
                        </a:lnSpc>
                        <a:spcBef>
                          <a:spcPts val="0"/>
                        </a:spcBef>
                        <a:spcAft>
                          <a:spcPts val="0"/>
                        </a:spcAft>
                        <a:buNone/>
                      </a:pPr>
                      <a:r>
                        <a:rPr lang="en-US" sz="2400" b="1" u="none" strike="noStrike" cap="none">
                          <a:solidFill>
                            <a:schemeClr val="dk1"/>
                          </a:solidFill>
                          <a:latin typeface="Calibri"/>
                          <a:ea typeface="Calibri"/>
                          <a:cs typeface="Calibri"/>
                          <a:sym typeface="Calibri"/>
                        </a:rPr>
                        <a:t>MAINTAIN HEALTHY RELATIONSHIPS</a:t>
                      </a:r>
                      <a:endParaRPr sz="2400" u="none" strike="noStrike" cap="none">
                        <a:solidFill>
                          <a:schemeClr val="dk1"/>
                        </a:solidFill>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n-US" sz="2400" b="1" u="none" strike="noStrike" cap="none">
                          <a:solidFill>
                            <a:schemeClr val="dk1"/>
                          </a:solidFill>
                          <a:latin typeface="Calibri"/>
                          <a:ea typeface="Calibri"/>
                          <a:cs typeface="Calibri"/>
                          <a:sym typeface="Calibri"/>
                        </a:rPr>
                        <a:t>GET ENOUGH SLEEP</a:t>
                      </a:r>
                      <a:endParaRPr sz="2400" u="none" strike="noStrike" cap="none">
                        <a:solidFill>
                          <a:schemeClr val="dk1"/>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body" idx="1"/>
          </p:nvPr>
        </p:nvSpPr>
        <p:spPr>
          <a:xfrm>
            <a:off x="778937" y="803926"/>
            <a:ext cx="10604500" cy="51101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EAT AND DRINK NUTRITIOUSLY</a:t>
            </a:r>
            <a:endParaRPr/>
          </a:p>
        </p:txBody>
      </p:sp>
      <p:pic>
        <p:nvPicPr>
          <p:cNvPr id="111" name="Google Shape;111;p6"/>
          <p:cNvPicPr preferRelativeResize="0"/>
          <p:nvPr/>
        </p:nvPicPr>
        <p:blipFill rotWithShape="1">
          <a:blip r:embed="rId3">
            <a:alphaModFix/>
          </a:blip>
          <a:srcRect/>
          <a:stretch/>
        </p:blipFill>
        <p:spPr>
          <a:xfrm>
            <a:off x="2662964" y="1415506"/>
            <a:ext cx="4936442" cy="4431579"/>
          </a:xfrm>
          <a:prstGeom prst="rect">
            <a:avLst/>
          </a:prstGeom>
          <a:noFill/>
          <a:ln>
            <a:noFill/>
          </a:ln>
        </p:spPr>
      </p:pic>
      <p:sp>
        <p:nvSpPr>
          <p:cNvPr id="112" name="Google Shape;112;p6"/>
          <p:cNvSpPr txBox="1"/>
          <p:nvPr/>
        </p:nvSpPr>
        <p:spPr>
          <a:xfrm>
            <a:off x="7537622" y="5814225"/>
            <a:ext cx="61227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11111"/>
                </a:solidFill>
                <a:latin typeface="Arial"/>
                <a:ea typeface="Arial"/>
                <a:cs typeface="Arial"/>
                <a:sym typeface="Arial"/>
              </a:rPr>
              <a:t>United States Department of Agriculture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a:spLocks noGrp="1"/>
          </p:cNvSpPr>
          <p:nvPr>
            <p:ph type="body" idx="1"/>
          </p:nvPr>
        </p:nvSpPr>
        <p:spPr>
          <a:xfrm>
            <a:off x="793750" y="730522"/>
            <a:ext cx="10604500" cy="51101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MOVE AND EXERCISE</a:t>
            </a:r>
            <a:endParaRPr/>
          </a:p>
        </p:txBody>
      </p:sp>
      <p:pic>
        <p:nvPicPr>
          <p:cNvPr id="119" name="Google Shape;119;p7"/>
          <p:cNvPicPr preferRelativeResize="0"/>
          <p:nvPr/>
        </p:nvPicPr>
        <p:blipFill rotWithShape="1">
          <a:blip r:embed="rId3">
            <a:alphaModFix/>
          </a:blip>
          <a:srcRect l="15045" t="23423" r="9549" b="15855"/>
          <a:stretch/>
        </p:blipFill>
        <p:spPr>
          <a:xfrm>
            <a:off x="4806777" y="782621"/>
            <a:ext cx="4300152" cy="5194089"/>
          </a:xfrm>
          <a:prstGeom prst="rect">
            <a:avLst/>
          </a:prstGeom>
          <a:noFill/>
          <a:ln>
            <a:noFill/>
          </a:ln>
        </p:spPr>
      </p:pic>
      <p:sp>
        <p:nvSpPr>
          <p:cNvPr id="120" name="Google Shape;120;p7"/>
          <p:cNvSpPr txBox="1"/>
          <p:nvPr/>
        </p:nvSpPr>
        <p:spPr>
          <a:xfrm>
            <a:off x="834081" y="5659477"/>
            <a:ext cx="61227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Photo by Aaron James on </a:t>
            </a:r>
            <a:r>
              <a:rPr lang="en-US" sz="18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Unsplash</a:t>
            </a:r>
            <a:r>
              <a:rPr lang="en-US" sz="1800" i="1">
                <a:solidFill>
                  <a:schemeClr val="dk1"/>
                </a:solidFill>
                <a:latin typeface="Calibri"/>
                <a:ea typeface="Calibri"/>
                <a:cs typeface="Calibri"/>
                <a:sym typeface="Calibri"/>
              </a:rPr>
              <a: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txBox="1">
            <a:spLocks noGrp="1"/>
          </p:cNvSpPr>
          <p:nvPr>
            <p:ph type="body" idx="1"/>
          </p:nvPr>
        </p:nvSpPr>
        <p:spPr>
          <a:xfrm>
            <a:off x="778937" y="911151"/>
            <a:ext cx="10604500" cy="51101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MAINTAIN HEALTHY RELATIONSHIPS</a:t>
            </a:r>
            <a:endParaRPr/>
          </a:p>
        </p:txBody>
      </p:sp>
      <p:sp>
        <p:nvSpPr>
          <p:cNvPr id="127" name="Google Shape;127;p8"/>
          <p:cNvSpPr txBox="1"/>
          <p:nvPr/>
        </p:nvSpPr>
        <p:spPr>
          <a:xfrm>
            <a:off x="6956853" y="5602313"/>
            <a:ext cx="61227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Photo by Toa Heftiba on </a:t>
            </a:r>
            <a:r>
              <a:rPr lang="en-US" sz="1800" i="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Unsplash</a:t>
            </a:r>
            <a:r>
              <a:rPr lang="en-US" sz="1800" i="1">
                <a:solidFill>
                  <a:schemeClr val="dk1"/>
                </a:solidFill>
                <a:latin typeface="Calibri"/>
                <a:ea typeface="Calibri"/>
                <a:cs typeface="Calibri"/>
                <a:sym typeface="Calibri"/>
              </a:rPr>
              <a:t> </a:t>
            </a:r>
            <a:endParaRPr/>
          </a:p>
        </p:txBody>
      </p:sp>
      <p:pic>
        <p:nvPicPr>
          <p:cNvPr id="128" name="Google Shape;128;p8"/>
          <p:cNvPicPr preferRelativeResize="0"/>
          <p:nvPr/>
        </p:nvPicPr>
        <p:blipFill rotWithShape="1">
          <a:blip r:embed="rId4">
            <a:alphaModFix/>
          </a:blip>
          <a:srcRect l="323" t="31352" r="4090"/>
          <a:stretch/>
        </p:blipFill>
        <p:spPr>
          <a:xfrm>
            <a:off x="1993556" y="1422164"/>
            <a:ext cx="4370173" cy="47079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txBox="1">
            <a:spLocks noGrp="1"/>
          </p:cNvSpPr>
          <p:nvPr>
            <p:ph type="body" idx="1"/>
          </p:nvPr>
        </p:nvSpPr>
        <p:spPr>
          <a:xfrm>
            <a:off x="778937" y="911151"/>
            <a:ext cx="10604500" cy="51101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GET ENOUGH SLEEP</a:t>
            </a:r>
            <a:endParaRPr/>
          </a:p>
        </p:txBody>
      </p:sp>
      <p:sp>
        <p:nvSpPr>
          <p:cNvPr id="135" name="Google Shape;135;p9"/>
          <p:cNvSpPr txBox="1"/>
          <p:nvPr/>
        </p:nvSpPr>
        <p:spPr>
          <a:xfrm>
            <a:off x="4614165" y="5831708"/>
            <a:ext cx="61227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Photo by Tania Mousinho on </a:t>
            </a:r>
            <a:r>
              <a:rPr lang="en-US" sz="1800" i="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Unsplash</a:t>
            </a:r>
            <a:r>
              <a:rPr lang="en-US" sz="1800" i="1">
                <a:solidFill>
                  <a:schemeClr val="dk1"/>
                </a:solidFill>
                <a:latin typeface="Calibri"/>
                <a:ea typeface="Calibri"/>
                <a:cs typeface="Calibri"/>
                <a:sym typeface="Calibri"/>
              </a:rPr>
              <a:t> </a:t>
            </a:r>
            <a:endParaRPr/>
          </a:p>
        </p:txBody>
      </p:sp>
      <p:pic>
        <p:nvPicPr>
          <p:cNvPr id="136" name="Google Shape;136;p9"/>
          <p:cNvPicPr preferRelativeResize="0"/>
          <p:nvPr/>
        </p:nvPicPr>
        <p:blipFill rotWithShape="1">
          <a:blip r:embed="rId4">
            <a:alphaModFix/>
          </a:blip>
          <a:srcRect/>
          <a:stretch/>
        </p:blipFill>
        <p:spPr>
          <a:xfrm>
            <a:off x="4750486" y="1422164"/>
            <a:ext cx="6496630" cy="44055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Custom 6">
      <a:dk1>
        <a:srgbClr val="000000"/>
      </a:dk1>
      <a:lt1>
        <a:srgbClr val="FFFFFF"/>
      </a:lt1>
      <a:dk2>
        <a:srgbClr val="576163"/>
      </a:dk2>
      <a:lt2>
        <a:srgbClr val="E7E6E6"/>
      </a:lt2>
      <a:accent1>
        <a:srgbClr val="31B7DB"/>
      </a:accent1>
      <a:accent2>
        <a:srgbClr val="576163"/>
      </a:accent2>
      <a:accent3>
        <a:srgbClr val="91CF50"/>
      </a:accent3>
      <a:accent4>
        <a:srgbClr val="2AB7DA"/>
      </a:accent4>
      <a:accent5>
        <a:srgbClr val="2CB7DA"/>
      </a:accent5>
      <a:accent6>
        <a:srgbClr val="576164"/>
      </a:accent6>
      <a:hlink>
        <a:srgbClr val="2CB7D9"/>
      </a:hlink>
      <a:folHlink>
        <a:srgbClr val="2FB7D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1604</Words>
  <Application>Microsoft Macintosh PowerPoint</Application>
  <PresentationFormat>Widescreen</PresentationFormat>
  <Paragraphs>118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vt:lpstr>
      <vt:lpstr>Calibri</vt:lpstr>
      <vt:lpstr>Open Sans</vt:lpstr>
      <vt:lpstr>Office Theme</vt:lpstr>
      <vt:lpstr>TAKE CHARGE OF YOUR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CHARGE OF YOUR HEALTH</dc:title>
  <dc:creator>Jacob LeClair</dc:creator>
  <cp:lastModifiedBy>Jacob LeClair</cp:lastModifiedBy>
  <cp:revision>1</cp:revision>
  <dcterms:created xsi:type="dcterms:W3CDTF">2023-05-08T15:20:48Z</dcterms:created>
  <dcterms:modified xsi:type="dcterms:W3CDTF">2023-05-31T13:23:54Z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0x010100909147C31CDF9A49BCE5D57EFD439BCD</vt:lpwstr>
  </property>
  <property fmtid="{D5CDD505-2E9C-101B-9397-08002B2CF9AE}" pid="3" name="MediaServiceImageTags">
    <vt:lpwstr/>
  </property>
</Properties>
</file>