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embeddedFontLst>
    <p:embeddedFont>
      <p:font typeface="Calibri" panose="020F0502020204030204" pitchFamily="34" charset="0"/>
      <p:regular r:id="rId14"/>
      <p:bold r:id="rId15"/>
      <p:italic r:id="rId16"/>
      <p:boldItalic r:id="rId17"/>
    </p:embeddedFont>
    <p:embeddedFont>
      <p:font typeface="Open Sans" panose="020B060603050402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BO9lUsvGYT74dcx02y5JSh0CYr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5FE345A-0543-4C0B-ABA1-4620F752198E}">
  <a:tblStyle styleId="{35FE345A-0543-4C0B-ABA1-4620F752198E}" styleName="Table_0">
    <a:wholeTbl>
      <a:tcTxStyle b="off" i="off">
        <a:font>
          <a:latin typeface="Calibri"/>
          <a:ea typeface="Calibri"/>
          <a:cs typeface="Calibri"/>
        </a:font>
        <a:schemeClr val="lt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1"/>
          </a:solidFill>
        </a:fill>
      </a:tcStyle>
    </a:wholeTbl>
    <a:band1H>
      <a:tcTxStyle/>
      <a:tcStyle>
        <a:tcBdr/>
        <a:fill>
          <a:solidFill>
            <a:srgbClr val="2691AD"/>
          </a:solidFill>
        </a:fill>
      </a:tcStyle>
    </a:band1H>
    <a:band2H>
      <a:tcTxStyle/>
      <a:tcStyle>
        <a:tcBdr/>
      </a:tcStyle>
    </a:band2H>
    <a:band1V>
      <a:tcTxStyle/>
      <a:tcStyle>
        <a:tcBdr/>
        <a:fill>
          <a:solidFill>
            <a:srgbClr val="2691AD"/>
          </a:solidFill>
        </a:fill>
      </a:tcStyle>
    </a:band1V>
    <a:band2V>
      <a:tcTxStyle/>
      <a:tcStyle>
        <a:tcBdr/>
      </a:tcStyle>
    </a:band2V>
    <a:lastCol>
      <a:tcTxStyle b="on" i="off"/>
      <a:tcStyle>
        <a:tcBdr>
          <a:left>
            <a:ln w="25400" cap="flat" cmpd="sng">
              <a:solidFill>
                <a:schemeClr val="lt1"/>
              </a:solidFill>
              <a:prstDash val="solid"/>
              <a:round/>
              <a:headEnd type="none" w="sm" len="sm"/>
              <a:tailEnd type="none" w="sm" len="sm"/>
            </a:ln>
          </a:left>
        </a:tcBdr>
        <a:fill>
          <a:solidFill>
            <a:srgbClr val="2691AD"/>
          </a:solidFill>
        </a:fill>
      </a:tcStyle>
    </a:lastCol>
    <a:firstCol>
      <a:tcTxStyle b="on" i="off"/>
      <a:tcStyle>
        <a:tcBdr>
          <a:right>
            <a:ln w="25400" cap="flat" cmpd="sng">
              <a:solidFill>
                <a:schemeClr val="lt1"/>
              </a:solidFill>
              <a:prstDash val="solid"/>
              <a:round/>
              <a:headEnd type="none" w="sm" len="sm"/>
              <a:tailEnd type="none" w="sm" len="sm"/>
            </a:ln>
          </a:right>
        </a:tcBdr>
        <a:fill>
          <a:solidFill>
            <a:srgbClr val="2691AD"/>
          </a:solidFill>
        </a:fill>
      </a:tcStyle>
    </a:firstCol>
    <a:lastRow>
      <a:tcTxStyle b="on" i="off"/>
      <a:tcStyle>
        <a:tcBdr>
          <a:top>
            <a:ln w="25400" cap="flat" cmpd="sng">
              <a:solidFill>
                <a:schemeClr val="lt1"/>
              </a:solidFill>
              <a:prstDash val="solid"/>
              <a:round/>
              <a:headEnd type="none" w="sm" len="sm"/>
              <a:tailEnd type="none" w="sm" len="sm"/>
            </a:ln>
          </a:top>
        </a:tcBdr>
        <a:fill>
          <a:solidFill>
            <a:srgbClr val="207890"/>
          </a:solidFill>
        </a:fill>
      </a:tcStyle>
    </a:lastRow>
    <a:seCell>
      <a:tcTxStyle/>
      <a:tcStyle>
        <a:tcBdr>
          <a:left>
            <a:ln w="9525" cap="flat" cmpd="sng">
              <a:solidFill>
                <a:srgbClr val="000000">
                  <a:alpha val="0"/>
                </a:srgbClr>
              </a:solidFill>
              <a:prstDash val="solid"/>
              <a:round/>
              <a:headEnd type="none" w="sm" len="sm"/>
              <a:tailEnd type="none" w="sm" len="sm"/>
            </a:ln>
          </a:left>
        </a:tcBdr>
      </a:tcStyle>
    </a:seCell>
    <a:swCell>
      <a:tcTxStyle/>
      <a:tcStyle>
        <a:tcBdr>
          <a:right>
            <a:ln w="9525" cap="flat" cmpd="sng">
              <a:solidFill>
                <a:srgbClr val="000000">
                  <a:alpha val="0"/>
                </a:srgbClr>
              </a:solidFill>
              <a:prstDash val="solid"/>
              <a:round/>
              <a:headEnd type="none" w="sm" len="sm"/>
              <a:tailEnd type="none" w="sm" len="sm"/>
            </a:ln>
          </a:right>
        </a:tcBdr>
      </a:tcStyle>
    </a:swCell>
    <a:firstRow>
      <a:tcTxStyle b="on" i="off"/>
      <a:tcStyle>
        <a:tcBdr>
          <a:bottom>
            <a:ln w="25400" cap="flat" cmpd="sng">
              <a:solidFill>
                <a:schemeClr val="lt1"/>
              </a:solidFill>
              <a:prstDash val="solid"/>
              <a:round/>
              <a:headEnd type="none" w="sm" len="sm"/>
              <a:tailEnd type="none" w="sm" len="sm"/>
            </a:ln>
          </a:bottom>
        </a:tcBdr>
        <a:fill>
          <a:solidFill>
            <a:schemeClr val="dk1"/>
          </a:solidFill>
        </a:fill>
      </a:tcStyle>
    </a:firstRow>
    <a:neCell>
      <a:tcTxStyle/>
      <a:tcStyle>
        <a:tcBdr>
          <a:left>
            <a:ln w="9525" cap="flat" cmpd="sng">
              <a:solidFill>
                <a:srgbClr val="000000">
                  <a:alpha val="0"/>
                </a:srgbClr>
              </a:solidFill>
              <a:prstDash val="solid"/>
              <a:round/>
              <a:headEnd type="none" w="sm" len="sm"/>
              <a:tailEnd type="none" w="sm" len="sm"/>
            </a:ln>
          </a:left>
        </a:tcBdr>
      </a:tcStyle>
    </a:neCell>
    <a:nwCell>
      <a:tcTxStyle/>
      <a:tcStyle>
        <a:tcBdr>
          <a:right>
            <a:ln w="9525" cap="flat" cmpd="sng">
              <a:solidFill>
                <a:srgbClr val="000000">
                  <a:alpha val="0"/>
                </a:srgbClr>
              </a:solidFill>
              <a:prstDash val="solid"/>
              <a:round/>
              <a:headEnd type="none" w="sm" len="sm"/>
              <a:tailEnd type="none" w="sm" len="sm"/>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Finally, no one can stop you from learning on your own! If you’re motivated, you can learn almost anything especially now with so much on the Internet</a:t>
            </a:r>
            <a:endParaRPr/>
          </a:p>
          <a:p>
            <a:pPr marL="171450" lvl="0" indent="-171450" algn="l" rtl="0">
              <a:spcBef>
                <a:spcPts val="0"/>
              </a:spcBef>
              <a:spcAft>
                <a:spcPts val="0"/>
              </a:spcAft>
              <a:buClr>
                <a:schemeClr val="dk1"/>
              </a:buClr>
              <a:buSzPts val="1200"/>
              <a:buFont typeface="Arial"/>
              <a:buChar char="•"/>
            </a:pPr>
            <a:r>
              <a:rPr lang="en-US"/>
              <a:t>This is a great option if you’re self-motivated and an entrepreneur … but most people do better when they have a more formal program</a:t>
            </a:r>
            <a:endParaRPr/>
          </a:p>
        </p:txBody>
      </p:sp>
      <p:sp>
        <p:nvSpPr>
          <p:cNvPr id="144" name="Google Shape;14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Which of these options is best for getting you to the career you want? That all depends on your career.</a:t>
            </a:r>
            <a:endParaRPr/>
          </a:p>
          <a:p>
            <a:pPr marL="171450" lvl="0" indent="-171450" algn="l" rtl="0">
              <a:spcBef>
                <a:spcPts val="0"/>
              </a:spcBef>
              <a:spcAft>
                <a:spcPts val="0"/>
              </a:spcAft>
              <a:buClr>
                <a:schemeClr val="dk1"/>
              </a:buClr>
              <a:buSzPts val="1200"/>
              <a:buFont typeface="Arial"/>
              <a:buChar char="•"/>
            </a:pPr>
            <a:r>
              <a:rPr lang="en-US"/>
              <a:t>The best way to figure this out is to talk to someone who’s doing the job you want to do and ask them how they got there and what advice they can give you.</a:t>
            </a:r>
            <a:endParaRPr/>
          </a:p>
          <a:p>
            <a:pPr marL="171450" lvl="0" indent="-171450" algn="l" rtl="0">
              <a:spcBef>
                <a:spcPts val="0"/>
              </a:spcBef>
              <a:spcAft>
                <a:spcPts val="0"/>
              </a:spcAft>
              <a:buClr>
                <a:schemeClr val="dk1"/>
              </a:buClr>
              <a:buSzPts val="1200"/>
              <a:buFont typeface="Arial"/>
              <a:buChar char="•"/>
            </a:pPr>
            <a:r>
              <a:rPr lang="en-US"/>
              <a:t>After this video, you’ll find an interview guide you can use to talk to someone and learn what they think.</a:t>
            </a:r>
            <a:endParaRPr/>
          </a:p>
          <a:p>
            <a:pPr marL="171450" lvl="0" indent="-171450" algn="l" rtl="0">
              <a:spcBef>
                <a:spcPts val="0"/>
              </a:spcBef>
              <a:spcAft>
                <a:spcPts val="0"/>
              </a:spcAft>
              <a:buClr>
                <a:schemeClr val="dk1"/>
              </a:buClr>
              <a:buSzPts val="1200"/>
              <a:buFont typeface="Arial"/>
              <a:buChar char="•"/>
            </a:pPr>
            <a:r>
              <a:rPr lang="en-US"/>
              <a:t>By interviewing someone about their job, you’ll learn a lot. It might keep you from making an expensive mistake, like paying money to go to a trade school or community college when that’s not the best preparation for what you want to do.</a:t>
            </a:r>
            <a:endParaRPr/>
          </a:p>
          <a:p>
            <a:pPr marL="171450" lvl="0" indent="-171450" algn="l" rtl="0">
              <a:spcBef>
                <a:spcPts val="0"/>
              </a:spcBef>
              <a:spcAft>
                <a:spcPts val="0"/>
              </a:spcAft>
              <a:buClr>
                <a:schemeClr val="dk1"/>
              </a:buClr>
              <a:buSzPts val="1200"/>
              <a:buFont typeface="Arial"/>
              <a:buChar char="•"/>
            </a:pPr>
            <a:r>
              <a:rPr lang="en-US"/>
              <a:t>You might want to interview more than one person. It’s the fastest way to figure out what’s best for you, and you might find a mentor or even a job!</a:t>
            </a:r>
            <a:endParaRPr/>
          </a:p>
        </p:txBody>
      </p:sp>
      <p:sp>
        <p:nvSpPr>
          <p:cNvPr id="153" name="Google Shape;153;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Most of us think that school is done after you graduate from high school</a:t>
            </a:r>
            <a:endParaRPr/>
          </a:p>
          <a:p>
            <a:pPr marL="171450" lvl="0" indent="-171450" algn="l" rtl="0">
              <a:spcBef>
                <a:spcPts val="0"/>
              </a:spcBef>
              <a:spcAft>
                <a:spcPts val="0"/>
              </a:spcAft>
              <a:buClr>
                <a:schemeClr val="dk1"/>
              </a:buClr>
              <a:buSzPts val="1200"/>
              <a:buFont typeface="Arial"/>
              <a:buChar char="•"/>
            </a:pPr>
            <a:r>
              <a:rPr lang="en-US"/>
              <a:t>While that might be true, your learning should never be done</a:t>
            </a:r>
            <a:endParaRPr/>
          </a:p>
          <a:p>
            <a:pPr marL="171450" lvl="0" indent="-171450" algn="l" rtl="0">
              <a:spcBef>
                <a:spcPts val="0"/>
              </a:spcBef>
              <a:spcAft>
                <a:spcPts val="0"/>
              </a:spcAft>
              <a:buClr>
                <a:schemeClr val="dk1"/>
              </a:buClr>
              <a:buSzPts val="1200"/>
              <a:buFont typeface="Arial"/>
              <a:buChar char="•"/>
            </a:pPr>
            <a:r>
              <a:rPr lang="en-US"/>
              <a:t>People who find success and satisfaction in their career are lifelong learners – learning will just look different than it does in high school</a:t>
            </a:r>
            <a:endParaRPr/>
          </a:p>
          <a:p>
            <a:pPr marL="171450" lvl="0" indent="-171450" algn="l" rtl="0">
              <a:spcBef>
                <a:spcPts val="0"/>
              </a:spcBef>
              <a:spcAft>
                <a:spcPts val="0"/>
              </a:spcAft>
              <a:buClr>
                <a:schemeClr val="dk1"/>
              </a:buClr>
              <a:buSzPts val="1200"/>
              <a:buFont typeface="Arial"/>
              <a:buChar char="•"/>
            </a:pPr>
            <a:r>
              <a:rPr lang="en-US"/>
              <a:t>Think about what career you want to have. Are you ready to succeed in it? Probably not … and that means that you’re going to have to keep learning to get there.</a:t>
            </a:r>
            <a:endParaRPr/>
          </a:p>
        </p:txBody>
      </p:sp>
      <p:sp>
        <p:nvSpPr>
          <p:cNvPr id="74" name="Google Shape;7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200"/>
              <a:buFont typeface="Arial"/>
              <a:buChar char="•"/>
            </a:pPr>
            <a:r>
              <a:rPr lang="en-US"/>
              <a:t>However, that doesn’t mean you have to go to college!</a:t>
            </a:r>
            <a:endParaRPr/>
          </a:p>
          <a:p>
            <a:pPr marL="171450" marR="0" lvl="0" indent="-171450" algn="l" rtl="0">
              <a:lnSpc>
                <a:spcPct val="100000"/>
              </a:lnSpc>
              <a:spcBef>
                <a:spcPts val="0"/>
              </a:spcBef>
              <a:spcAft>
                <a:spcPts val="0"/>
              </a:spcAft>
              <a:buClr>
                <a:schemeClr val="dk1"/>
              </a:buClr>
              <a:buSzPts val="1200"/>
              <a:buFont typeface="Arial"/>
              <a:buChar char="•"/>
            </a:pPr>
            <a:r>
              <a:rPr lang="en-US"/>
              <a:t>When we think of learning after high school, many of us picture a college campus. But there are many, many other options and some of them are more appropriate to different career paths.</a:t>
            </a:r>
            <a:endParaRPr/>
          </a:p>
          <a:p>
            <a:pPr marL="171450" marR="0" lvl="0" indent="-171450" algn="l" rtl="0">
              <a:lnSpc>
                <a:spcPct val="100000"/>
              </a:lnSpc>
              <a:spcBef>
                <a:spcPts val="0"/>
              </a:spcBef>
              <a:spcAft>
                <a:spcPts val="0"/>
              </a:spcAft>
              <a:buClr>
                <a:schemeClr val="dk1"/>
              </a:buClr>
              <a:buSzPts val="1200"/>
              <a:buFont typeface="Arial"/>
              <a:buChar char="•"/>
            </a:pPr>
            <a:r>
              <a:rPr lang="en-US"/>
              <a:t>There are at least 7 different options for how to learn after high school – and as you can see here, college is only one of them.</a:t>
            </a:r>
            <a:endParaRPr/>
          </a:p>
          <a:p>
            <a:pPr marL="171450" marR="0" lvl="0" indent="-171450" algn="l" rtl="0">
              <a:lnSpc>
                <a:spcPct val="100000"/>
              </a:lnSpc>
              <a:spcBef>
                <a:spcPts val="0"/>
              </a:spcBef>
              <a:spcAft>
                <a:spcPts val="0"/>
              </a:spcAft>
              <a:buClr>
                <a:schemeClr val="dk1"/>
              </a:buClr>
              <a:buSzPts val="1200"/>
              <a:buFont typeface="Arial"/>
              <a:buChar char="•"/>
            </a:pPr>
            <a:r>
              <a:rPr lang="en-US"/>
              <a:t>We’re now going to walk through these 7 options</a:t>
            </a:r>
            <a:endParaRPr/>
          </a:p>
          <a:p>
            <a:pPr marL="0" lvl="0" indent="0" algn="l" rtl="0">
              <a:spcBef>
                <a:spcPts val="0"/>
              </a:spcBef>
              <a:spcAft>
                <a:spcPts val="0"/>
              </a:spcAft>
              <a:buClr>
                <a:schemeClr val="dk1"/>
              </a:buClr>
              <a:buSzPts val="1200"/>
              <a:buFont typeface="Arial"/>
              <a:buNone/>
            </a:pPr>
            <a:endParaRPr/>
          </a:p>
        </p:txBody>
      </p:sp>
      <p:sp>
        <p:nvSpPr>
          <p:cNvPr id="82" name="Google Shape;8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200"/>
              <a:buFont typeface="Arial"/>
              <a:buChar char="•"/>
            </a:pPr>
            <a:r>
              <a:rPr lang="en-US"/>
              <a:t>First is vocational or trade school. These are places of learning for adults that teach skills specific to a particular job or profession, like becoming an auto mechanic, chef, or dental hygienist.</a:t>
            </a:r>
            <a:endParaRPr/>
          </a:p>
          <a:p>
            <a:pPr marL="171450" marR="0" lvl="0" indent="-171450" algn="l" rtl="0">
              <a:lnSpc>
                <a:spcPct val="100000"/>
              </a:lnSpc>
              <a:spcBef>
                <a:spcPts val="0"/>
              </a:spcBef>
              <a:spcAft>
                <a:spcPts val="0"/>
              </a:spcAft>
              <a:buClr>
                <a:schemeClr val="dk1"/>
              </a:buClr>
              <a:buSzPts val="1200"/>
              <a:buFont typeface="Arial"/>
              <a:buChar char="•"/>
            </a:pPr>
            <a:r>
              <a:rPr lang="en-US"/>
              <a:t>These schools are usually less costly and shorter than four-year colleges and are very hands-on</a:t>
            </a:r>
            <a:endParaRPr/>
          </a:p>
        </p:txBody>
      </p:sp>
      <p:sp>
        <p:nvSpPr>
          <p:cNvPr id="89" name="Google Shape;8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200"/>
              <a:buFont typeface="Arial"/>
              <a:buChar char="•"/>
            </a:pPr>
            <a:r>
              <a:rPr lang="en-US"/>
              <a:t>Next is the option most people think of, college. Community colleges offer associate degrees, often in practical and high-demand fields. You can also take courses that transfer to four-year colleges, which offer bachelor’s degrees</a:t>
            </a:r>
            <a:endParaRPr/>
          </a:p>
          <a:p>
            <a:pPr marL="171450" marR="0" lvl="0" indent="-171450" algn="l" rtl="0">
              <a:lnSpc>
                <a:spcPct val="100000"/>
              </a:lnSpc>
              <a:spcBef>
                <a:spcPts val="0"/>
              </a:spcBef>
              <a:spcAft>
                <a:spcPts val="0"/>
              </a:spcAft>
              <a:buClr>
                <a:schemeClr val="dk1"/>
              </a:buClr>
              <a:buSzPts val="1200"/>
              <a:buFont typeface="Arial"/>
              <a:buChar char="•"/>
            </a:pPr>
            <a:r>
              <a:rPr lang="en-US"/>
              <a:t>Most community colleges expect you to study full-time for two years to earn an associate degree</a:t>
            </a:r>
            <a:endParaRPr/>
          </a:p>
          <a:p>
            <a:pPr marL="171450" marR="0" lvl="0" indent="-171450" algn="l" rtl="0">
              <a:lnSpc>
                <a:spcPct val="100000"/>
              </a:lnSpc>
              <a:spcBef>
                <a:spcPts val="0"/>
              </a:spcBef>
              <a:spcAft>
                <a:spcPts val="0"/>
              </a:spcAft>
              <a:buClr>
                <a:schemeClr val="dk1"/>
              </a:buClr>
              <a:buSzPts val="1200"/>
              <a:buFont typeface="Arial"/>
              <a:buChar char="•"/>
            </a:pPr>
            <a:r>
              <a:rPr lang="en-US"/>
              <a:t>The closest community college is College of Southern Idaho in Twin Falls</a:t>
            </a:r>
            <a:endParaRPr/>
          </a:p>
        </p:txBody>
      </p:sp>
      <p:sp>
        <p:nvSpPr>
          <p:cNvPr id="98" name="Google Shape;9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200"/>
              <a:buFont typeface="Arial"/>
              <a:buChar char="•"/>
            </a:pPr>
            <a:r>
              <a:rPr lang="en-US"/>
              <a:t>Now let’s talk about on-the-job learning</a:t>
            </a:r>
            <a:endParaRPr/>
          </a:p>
          <a:p>
            <a:pPr marL="171450" marR="0" lvl="0" indent="-171450" algn="l" rtl="0">
              <a:lnSpc>
                <a:spcPct val="100000"/>
              </a:lnSpc>
              <a:spcBef>
                <a:spcPts val="0"/>
              </a:spcBef>
              <a:spcAft>
                <a:spcPts val="0"/>
              </a:spcAft>
              <a:buClr>
                <a:schemeClr val="dk1"/>
              </a:buClr>
              <a:buSzPts val="1200"/>
              <a:buFont typeface="Arial"/>
              <a:buChar char="•"/>
            </a:pPr>
            <a:r>
              <a:rPr lang="en-US"/>
              <a:t>There are some businesses that will hire you first, then train you when you’re working</a:t>
            </a:r>
            <a:endParaRPr/>
          </a:p>
          <a:p>
            <a:pPr marL="171450" marR="0" lvl="0" indent="-171450" algn="l" rtl="0">
              <a:lnSpc>
                <a:spcPct val="100000"/>
              </a:lnSpc>
              <a:spcBef>
                <a:spcPts val="0"/>
              </a:spcBef>
              <a:spcAft>
                <a:spcPts val="0"/>
              </a:spcAft>
              <a:buClr>
                <a:schemeClr val="dk1"/>
              </a:buClr>
              <a:buSzPts val="1200"/>
              <a:buFont typeface="Arial"/>
              <a:buChar char="•"/>
            </a:pPr>
            <a:r>
              <a:rPr lang="en-US"/>
              <a:t>This is a great situation if you can get it, but this is pretty rare.</a:t>
            </a:r>
            <a:endParaRPr/>
          </a:p>
          <a:p>
            <a:pPr marL="171450" marR="0" lvl="0" indent="-171450" algn="l" rtl="0">
              <a:lnSpc>
                <a:spcPct val="100000"/>
              </a:lnSpc>
              <a:spcBef>
                <a:spcPts val="0"/>
              </a:spcBef>
              <a:spcAft>
                <a:spcPts val="0"/>
              </a:spcAft>
              <a:buClr>
                <a:schemeClr val="dk1"/>
              </a:buClr>
              <a:buSzPts val="1200"/>
              <a:buFont typeface="Arial"/>
              <a:buChar char="•"/>
            </a:pPr>
            <a:r>
              <a:rPr lang="en-US"/>
              <a:t>Some examples include landscapers, bank tellers, and some store clerks</a:t>
            </a:r>
            <a:endParaRPr/>
          </a:p>
          <a:p>
            <a:pPr marL="171450" marR="0" lvl="0" indent="-171450" algn="l" rtl="0">
              <a:lnSpc>
                <a:spcPct val="100000"/>
              </a:lnSpc>
              <a:spcBef>
                <a:spcPts val="0"/>
              </a:spcBef>
              <a:spcAft>
                <a:spcPts val="0"/>
              </a:spcAft>
              <a:buClr>
                <a:schemeClr val="dk1"/>
              </a:buClr>
              <a:buSzPts val="1200"/>
              <a:buFont typeface="Arial"/>
              <a:buChar char="•"/>
            </a:pPr>
            <a:r>
              <a:rPr lang="en-US"/>
              <a:t>However, for a lot of jobs the employer hires you because you already know how to do the job. They don’t usually want to pay you while they train you.</a:t>
            </a:r>
            <a:endParaRPr/>
          </a:p>
        </p:txBody>
      </p:sp>
      <p:sp>
        <p:nvSpPr>
          <p:cNvPr id="108" name="Google Shape;10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chemeClr val="dk1"/>
              </a:buClr>
              <a:buSzPts val="1200"/>
              <a:buFont typeface="Arial"/>
              <a:buChar char="•"/>
            </a:pPr>
            <a:r>
              <a:rPr lang="en-US"/>
              <a:t>One very specific type of on-the-job learning is an Apprenticeship. </a:t>
            </a:r>
            <a:endParaRPr/>
          </a:p>
          <a:p>
            <a:pPr marL="171450" marR="0" lvl="0" indent="-171450" algn="l" rtl="0">
              <a:lnSpc>
                <a:spcPct val="100000"/>
              </a:lnSpc>
              <a:spcBef>
                <a:spcPts val="0"/>
              </a:spcBef>
              <a:spcAft>
                <a:spcPts val="0"/>
              </a:spcAft>
              <a:buClr>
                <a:schemeClr val="dk1"/>
              </a:buClr>
              <a:buSzPts val="1200"/>
              <a:buFont typeface="Arial"/>
              <a:buChar char="•"/>
            </a:pPr>
            <a:r>
              <a:rPr lang="en-US"/>
              <a:t>These are formal programs where a skilled person takes you on as an assistant, or apprentice, and you work for them while they teach you their craft. </a:t>
            </a:r>
            <a:endParaRPr/>
          </a:p>
          <a:p>
            <a:pPr marL="171450" marR="0" lvl="0" indent="-171450" algn="l" rtl="0">
              <a:lnSpc>
                <a:spcPct val="100000"/>
              </a:lnSpc>
              <a:spcBef>
                <a:spcPts val="0"/>
              </a:spcBef>
              <a:spcAft>
                <a:spcPts val="0"/>
              </a:spcAft>
              <a:buClr>
                <a:schemeClr val="dk1"/>
              </a:buClr>
              <a:buSzPts val="1200"/>
              <a:buFont typeface="Arial"/>
              <a:buChar char="•"/>
            </a:pPr>
            <a:r>
              <a:rPr lang="en-US"/>
              <a:t>You earn money, but less than you would once you complete your apprenticeship.</a:t>
            </a:r>
            <a:endParaRPr/>
          </a:p>
          <a:p>
            <a:pPr marL="171450" marR="0" lvl="0" indent="-171450" algn="l" rtl="0">
              <a:lnSpc>
                <a:spcPct val="100000"/>
              </a:lnSpc>
              <a:spcBef>
                <a:spcPts val="0"/>
              </a:spcBef>
              <a:spcAft>
                <a:spcPts val="0"/>
              </a:spcAft>
              <a:buClr>
                <a:schemeClr val="dk1"/>
              </a:buClr>
              <a:buSzPts val="1200"/>
              <a:buFont typeface="Arial"/>
              <a:buChar char="•"/>
            </a:pPr>
            <a:r>
              <a:rPr lang="en-US"/>
              <a:t>These arrangements usually take years to complete</a:t>
            </a:r>
            <a:endParaRPr/>
          </a:p>
          <a:p>
            <a:pPr marL="171450" marR="0" lvl="0" indent="-171450" algn="l" rtl="0">
              <a:lnSpc>
                <a:spcPct val="100000"/>
              </a:lnSpc>
              <a:spcBef>
                <a:spcPts val="0"/>
              </a:spcBef>
              <a:spcAft>
                <a:spcPts val="0"/>
              </a:spcAft>
              <a:buClr>
                <a:schemeClr val="dk1"/>
              </a:buClr>
              <a:buSzPts val="1200"/>
              <a:buFont typeface="Arial"/>
              <a:buChar char="•"/>
            </a:pPr>
            <a:r>
              <a:rPr lang="en-US"/>
              <a:t>Apprenticeships are common for </a:t>
            </a:r>
            <a:r>
              <a:rPr lang="en-US" sz="1200">
                <a:solidFill>
                  <a:srgbClr val="211D1E"/>
                </a:solidFill>
                <a:latin typeface="Calibri"/>
                <a:ea typeface="Calibri"/>
                <a:cs typeface="Calibri"/>
                <a:sym typeface="Calibri"/>
              </a:rPr>
              <a:t>electricians, plumbers, and carpenters</a:t>
            </a:r>
            <a:endParaRPr sz="1200" b="0" i="0" u="none" strike="noStrike">
              <a:solidFill>
                <a:srgbClr val="211D1E"/>
              </a:solidFill>
              <a:latin typeface="Calibri"/>
              <a:ea typeface="Calibri"/>
              <a:cs typeface="Calibri"/>
              <a:sym typeface="Calibri"/>
            </a:endParaRPr>
          </a:p>
          <a:p>
            <a:pPr marL="171450" marR="0" lvl="0" indent="-95250" algn="l" rtl="0">
              <a:lnSpc>
                <a:spcPct val="100000"/>
              </a:lnSpc>
              <a:spcBef>
                <a:spcPts val="0"/>
              </a:spcBef>
              <a:spcAft>
                <a:spcPts val="0"/>
              </a:spcAft>
              <a:buClr>
                <a:schemeClr val="dk1"/>
              </a:buClr>
              <a:buSzPts val="1200"/>
              <a:buFont typeface="Arial"/>
              <a:buNone/>
            </a:pPr>
            <a:endParaRPr/>
          </a:p>
          <a:p>
            <a:pPr marL="171450" marR="0" lvl="0" indent="-95250" algn="l" rtl="0">
              <a:lnSpc>
                <a:spcPct val="100000"/>
              </a:lnSpc>
              <a:spcBef>
                <a:spcPts val="0"/>
              </a:spcBef>
              <a:spcAft>
                <a:spcPts val="0"/>
              </a:spcAft>
              <a:buClr>
                <a:schemeClr val="dk1"/>
              </a:buClr>
              <a:buSzPts val="1200"/>
              <a:buFont typeface="Arial"/>
              <a:buNone/>
            </a:pPr>
            <a:endParaRPr/>
          </a:p>
        </p:txBody>
      </p:sp>
      <p:sp>
        <p:nvSpPr>
          <p:cNvPr id="117" name="Google Shape;11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The military is another option – you’ll get all the training you need after you enlist, no matter what job you choose or are assigned to do</a:t>
            </a:r>
            <a:endParaRPr/>
          </a:p>
          <a:p>
            <a:pPr marL="171450" lvl="0" indent="-171450" algn="l" rtl="0">
              <a:spcBef>
                <a:spcPts val="0"/>
              </a:spcBef>
              <a:spcAft>
                <a:spcPts val="0"/>
              </a:spcAft>
              <a:buClr>
                <a:schemeClr val="dk1"/>
              </a:buClr>
              <a:buSzPts val="1200"/>
              <a:buFont typeface="Arial"/>
              <a:buChar char="•"/>
            </a:pPr>
            <a:r>
              <a:rPr lang="en-US"/>
              <a:t>In addition to your wages, the military will also usually pay you to take other classes and even pay for your future education during your service time, and even after</a:t>
            </a:r>
            <a:endParaRPr/>
          </a:p>
        </p:txBody>
      </p:sp>
      <p:sp>
        <p:nvSpPr>
          <p:cNvPr id="126" name="Google Shape;12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marR="0" lvl="0" indent="-171450" algn="l" rtl="0">
              <a:lnSpc>
                <a:spcPct val="100000"/>
              </a:lnSpc>
              <a:spcBef>
                <a:spcPts val="0"/>
              </a:spcBef>
              <a:spcAft>
                <a:spcPts val="0"/>
              </a:spcAft>
              <a:buClr>
                <a:srgbClr val="211D1E"/>
              </a:buClr>
              <a:buSzPts val="1200"/>
              <a:buFont typeface="Arial"/>
              <a:buChar char="•"/>
            </a:pPr>
            <a:r>
              <a:rPr lang="en-US" sz="1200">
                <a:solidFill>
                  <a:srgbClr val="211D1E"/>
                </a:solidFill>
                <a:latin typeface="Calibri"/>
                <a:ea typeface="Calibri"/>
                <a:cs typeface="Calibri"/>
                <a:sym typeface="Calibri"/>
              </a:rPr>
              <a:t>There are also some public academies you can join to train for very specific public jobs, such as firefighter, police, and state trooper</a:t>
            </a:r>
            <a:endParaRPr/>
          </a:p>
        </p:txBody>
      </p:sp>
      <p:sp>
        <p:nvSpPr>
          <p:cNvPr id="135" name="Google Shape;13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
        <p:cNvGrpSpPr/>
        <p:nvPr/>
      </p:nvGrpSpPr>
      <p:grpSpPr>
        <a:xfrm>
          <a:off x="0" y="0"/>
          <a:ext cx="0" cy="0"/>
          <a:chOff x="0" y="0"/>
          <a:chExt cx="0" cy="0"/>
        </a:xfrm>
      </p:grpSpPr>
      <p:sp>
        <p:nvSpPr>
          <p:cNvPr id="17" name="Google Shape;17;p13"/>
          <p:cNvSpPr txBox="1">
            <a:spLocks noGrp="1"/>
          </p:cNvSpPr>
          <p:nvPr>
            <p:ph type="ctrTitle"/>
          </p:nvPr>
        </p:nvSpPr>
        <p:spPr>
          <a:xfrm>
            <a:off x="5385915" y="1122362"/>
            <a:ext cx="5533292" cy="242470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3"/>
          <p:cNvSpPr txBox="1">
            <a:spLocks noGrp="1"/>
          </p:cNvSpPr>
          <p:nvPr>
            <p:ph type="subTitle" idx="1"/>
          </p:nvPr>
        </p:nvSpPr>
        <p:spPr>
          <a:xfrm>
            <a:off x="5385915" y="3602038"/>
            <a:ext cx="5533291" cy="168149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9" name="Google Shape;19;p13" descr="Shape&#10;&#10;Description automatically generated with medium confidence"/>
          <p:cNvPicPr preferRelativeResize="0"/>
          <p:nvPr/>
        </p:nvPicPr>
        <p:blipFill rotWithShape="1">
          <a:blip r:embed="rId2">
            <a:alphaModFix/>
          </a:blip>
          <a:srcRect/>
          <a:stretch/>
        </p:blipFill>
        <p:spPr>
          <a:xfrm>
            <a:off x="9431079" y="6026062"/>
            <a:ext cx="2641639" cy="698510"/>
          </a:xfrm>
          <a:prstGeom prst="rect">
            <a:avLst/>
          </a:prstGeom>
          <a:noFill/>
          <a:ln>
            <a:noFill/>
          </a:ln>
        </p:spPr>
      </p:pic>
      <p:sp>
        <p:nvSpPr>
          <p:cNvPr id="20" name="Google Shape;20;p13"/>
          <p:cNvSpPr/>
          <p:nvPr/>
        </p:nvSpPr>
        <p:spPr>
          <a:xfrm>
            <a:off x="1308844" y="9128"/>
            <a:ext cx="3387263" cy="3686149"/>
          </a:xfrm>
          <a:custGeom>
            <a:avLst/>
            <a:gdLst/>
            <a:ahLst/>
            <a:cxnLst/>
            <a:rect l="l" t="t" r="r" b="b"/>
            <a:pathLst>
              <a:path w="3052482" h="3321424" extrusionOk="0">
                <a:moveTo>
                  <a:pt x="0" y="0"/>
                </a:moveTo>
                <a:lnTo>
                  <a:pt x="954741" y="0"/>
                </a:lnTo>
                <a:lnTo>
                  <a:pt x="3052482" y="3321424"/>
                </a:lnTo>
                <a:lnTo>
                  <a:pt x="2124635" y="3321424"/>
                </a:lnTo>
                <a:lnTo>
                  <a:pt x="0" y="0"/>
                </a:lnTo>
                <a:close/>
              </a:path>
            </a:pathLst>
          </a:custGeom>
          <a:solidFill>
            <a:srgbClr val="CFCFD0"/>
          </a:solidFill>
          <a:ln>
            <a:noFill/>
          </a:ln>
          <a:effectLst>
            <a:outerShdw blurRad="50800" dist="381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13"/>
          <p:cNvSpPr/>
          <p:nvPr/>
        </p:nvSpPr>
        <p:spPr>
          <a:xfrm rot="10800000">
            <a:off x="2262505" y="3118191"/>
            <a:ext cx="3387263" cy="3744128"/>
          </a:xfrm>
          <a:custGeom>
            <a:avLst/>
            <a:gdLst/>
            <a:ahLst/>
            <a:cxnLst/>
            <a:rect l="l" t="t" r="r" b="b"/>
            <a:pathLst>
              <a:path w="3052482" h="3321424" extrusionOk="0">
                <a:moveTo>
                  <a:pt x="0" y="0"/>
                </a:moveTo>
                <a:lnTo>
                  <a:pt x="954741" y="0"/>
                </a:lnTo>
                <a:lnTo>
                  <a:pt x="3052482" y="3321424"/>
                </a:lnTo>
                <a:lnTo>
                  <a:pt x="2124635" y="3321424"/>
                </a:lnTo>
                <a:lnTo>
                  <a:pt x="0" y="0"/>
                </a:lnTo>
                <a:close/>
              </a:path>
            </a:pathLst>
          </a:custGeom>
          <a:solidFill>
            <a:srgbClr val="31B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13"/>
          <p:cNvSpPr/>
          <p:nvPr/>
        </p:nvSpPr>
        <p:spPr>
          <a:xfrm>
            <a:off x="0" y="10633"/>
            <a:ext cx="4593265" cy="6847367"/>
          </a:xfrm>
          <a:custGeom>
            <a:avLst/>
            <a:gdLst/>
            <a:ahLst/>
            <a:cxnLst/>
            <a:rect l="l" t="t" r="r" b="b"/>
            <a:pathLst>
              <a:path w="4593265" h="6847367" extrusionOk="0">
                <a:moveTo>
                  <a:pt x="4593265" y="6847367"/>
                </a:moveTo>
                <a:lnTo>
                  <a:pt x="318977" y="0"/>
                </a:lnTo>
                <a:lnTo>
                  <a:pt x="0" y="0"/>
                </a:lnTo>
                <a:lnTo>
                  <a:pt x="0" y="6847367"/>
                </a:lnTo>
                <a:lnTo>
                  <a:pt x="4593265" y="6847367"/>
                </a:lnTo>
                <a:close/>
              </a:path>
            </a:pathLst>
          </a:custGeom>
          <a:solidFill>
            <a:srgbClr val="57616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2"/>
          <p:cNvSpPr>
            <a:spLocks noGrp="1"/>
          </p:cNvSpPr>
          <p:nvPr>
            <p:ph type="pic" idx="2"/>
          </p:nvPr>
        </p:nvSpPr>
        <p:spPr>
          <a:xfrm>
            <a:off x="5183188" y="987425"/>
            <a:ext cx="6172200" cy="4873625"/>
          </a:xfrm>
          <a:prstGeom prst="rect">
            <a:avLst/>
          </a:prstGeom>
          <a:noFill/>
          <a:ln>
            <a:noFill/>
          </a:ln>
        </p:spPr>
      </p:sp>
      <p:sp>
        <p:nvSpPr>
          <p:cNvPr id="58" name="Google Shape;5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9"/>
        <p:cNvGrpSpPr/>
        <p:nvPr/>
      </p:nvGrpSpPr>
      <p:grpSpPr>
        <a:xfrm>
          <a:off x="0" y="0"/>
          <a:ext cx="0" cy="0"/>
          <a:chOff x="0" y="0"/>
          <a:chExt cx="0" cy="0"/>
        </a:xfrm>
      </p:grpSpPr>
      <p:sp>
        <p:nvSpPr>
          <p:cNvPr id="60" name="Google Shape;6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2"/>
        <p:cNvGrpSpPr/>
        <p:nvPr/>
      </p:nvGrpSpPr>
      <p:grpSpPr>
        <a:xfrm>
          <a:off x="0" y="0"/>
          <a:ext cx="0" cy="0"/>
          <a:chOff x="0" y="0"/>
          <a:chExt cx="0" cy="0"/>
        </a:xfrm>
      </p:grpSpPr>
      <p:sp>
        <p:nvSpPr>
          <p:cNvPr id="63" name="Google Shape;63;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ur Portfolio 01">
  <p:cSld name="Our Portfolio 01">
    <p:spTree>
      <p:nvGrpSpPr>
        <p:cNvPr id="1" name="Shape 23"/>
        <p:cNvGrpSpPr/>
        <p:nvPr/>
      </p:nvGrpSpPr>
      <p:grpSpPr>
        <a:xfrm>
          <a:off x="0" y="0"/>
          <a:ext cx="0" cy="0"/>
          <a:chOff x="0" y="0"/>
          <a:chExt cx="0" cy="0"/>
        </a:xfrm>
      </p:grpSpPr>
      <p:sp>
        <p:nvSpPr>
          <p:cNvPr id="24" name="Google Shape;24;p14"/>
          <p:cNvSpPr txBox="1">
            <a:spLocks noGrp="1"/>
          </p:cNvSpPr>
          <p:nvPr>
            <p:ph type="body" idx="1"/>
          </p:nvPr>
        </p:nvSpPr>
        <p:spPr>
          <a:xfrm>
            <a:off x="778937" y="767788"/>
            <a:ext cx="10604500" cy="511013"/>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0"/>
              </a:spcBef>
              <a:spcAft>
                <a:spcPts val="0"/>
              </a:spcAft>
              <a:buClr>
                <a:schemeClr val="accent1"/>
              </a:buClr>
              <a:buSzPts val="2933"/>
              <a:buNone/>
              <a:defRPr sz="2933" b="0" cap="none">
                <a:solidFill>
                  <a:schemeClr val="accent1"/>
                </a:solidFill>
                <a:latin typeface="Open Sans"/>
                <a:ea typeface="Open Sans"/>
                <a:cs typeface="Open Sans"/>
                <a:sym typeface="Open Sans"/>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4"/>
          <p:cNvSpPr txBox="1">
            <a:spLocks noGrp="1"/>
          </p:cNvSpPr>
          <p:nvPr>
            <p:ph type="body" idx="2"/>
          </p:nvPr>
        </p:nvSpPr>
        <p:spPr>
          <a:xfrm>
            <a:off x="791635" y="1278801"/>
            <a:ext cx="10604500" cy="188459"/>
          </a:xfrm>
          <a:prstGeom prst="rect">
            <a:avLst/>
          </a:prstGeom>
          <a:noFill/>
          <a:ln>
            <a:noFill/>
          </a:ln>
        </p:spPr>
        <p:txBody>
          <a:bodyPr spcFirstLastPara="1" wrap="square" lIns="0" tIns="0" rIns="0" bIns="0" anchor="t" anchorCtr="0">
            <a:normAutofit/>
          </a:bodyPr>
          <a:lstStyle>
            <a:lvl1pPr marL="457200" lvl="0" indent="-228600" algn="l">
              <a:lnSpc>
                <a:spcPct val="133333"/>
              </a:lnSpc>
              <a:spcBef>
                <a:spcPts val="0"/>
              </a:spcBef>
              <a:spcAft>
                <a:spcPts val="0"/>
              </a:spcAft>
              <a:buClr>
                <a:schemeClr val="accent4"/>
              </a:buClr>
              <a:buSzPts val="1200"/>
              <a:buNone/>
              <a:defRPr sz="1200" b="0" cap="none">
                <a:solidFill>
                  <a:schemeClr val="accent4"/>
                </a:solidFill>
                <a:latin typeface="Open Sans"/>
                <a:ea typeface="Open Sans"/>
                <a:cs typeface="Open Sans"/>
                <a:sym typeface="Open Sans"/>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6" name="Google Shape;26;p14"/>
          <p:cNvCxnSpPr/>
          <p:nvPr/>
        </p:nvCxnSpPr>
        <p:spPr>
          <a:xfrm>
            <a:off x="791633" y="656089"/>
            <a:ext cx="1219200" cy="0"/>
          </a:xfrm>
          <a:prstGeom prst="straightConnector1">
            <a:avLst/>
          </a:prstGeom>
          <a:noFill/>
          <a:ln w="28575" cap="flat" cmpd="sng">
            <a:solidFill>
              <a:schemeClr val="accent2"/>
            </a:solidFill>
            <a:prstDash val="solid"/>
            <a:miter lim="800000"/>
            <a:headEnd type="none" w="sm" len="sm"/>
            <a:tailEnd type="none" w="sm" len="sm"/>
          </a:ln>
        </p:spPr>
      </p:cxnSp>
      <p:sp>
        <p:nvSpPr>
          <p:cNvPr id="27" name="Google Shape;27;p14"/>
          <p:cNvSpPr>
            <a:spLocks noGrp="1"/>
          </p:cNvSpPr>
          <p:nvPr>
            <p:ph type="pic" idx="3"/>
          </p:nvPr>
        </p:nvSpPr>
        <p:spPr>
          <a:xfrm>
            <a:off x="791634" y="2057400"/>
            <a:ext cx="5094817" cy="3657600"/>
          </a:xfrm>
          <a:prstGeom prst="rect">
            <a:avLst/>
          </a:prstGeom>
          <a:noFill/>
          <a:ln>
            <a:noFill/>
          </a:ln>
        </p:spPr>
      </p:sp>
      <p:sp>
        <p:nvSpPr>
          <p:cNvPr id="28" name="Google Shape;28;p14"/>
          <p:cNvSpPr>
            <a:spLocks noGrp="1"/>
          </p:cNvSpPr>
          <p:nvPr>
            <p:ph type="pic" idx="4"/>
          </p:nvPr>
        </p:nvSpPr>
        <p:spPr>
          <a:xfrm>
            <a:off x="6301320" y="2057400"/>
            <a:ext cx="5094817" cy="3657600"/>
          </a:xfrm>
          <a:prstGeom prst="rect">
            <a:avLst/>
          </a:prstGeom>
          <a:noFill/>
          <a:ln>
            <a:noFill/>
          </a:ln>
        </p:spPr>
      </p:sp>
    </p:spTree>
  </p:cSld>
  <p:clrMapOvr>
    <a:masterClrMapping/>
  </p:clrMapOvr>
  <p:transition spd="slow">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5">
          <p15:clr>
            <a:srgbClr val="FBAE40"/>
          </p15:clr>
        </p15:guide>
        <p15:guide id="4" orient="horz" pos="306">
          <p15:clr>
            <a:srgbClr val="FBAE40"/>
          </p15:clr>
        </p15:guide>
        <p15:guide id="5" orient="horz" pos="9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2"/>
        <p:cNvGrpSpPr/>
        <p:nvPr/>
      </p:nvGrpSpPr>
      <p:grpSpPr>
        <a:xfrm>
          <a:off x="0" y="0"/>
          <a:ext cx="0" cy="0"/>
          <a:chOff x="0" y="0"/>
          <a:chExt cx="0" cy="0"/>
        </a:xfrm>
      </p:grpSpPr>
      <p:sp>
        <p:nvSpPr>
          <p:cNvPr id="33" name="Google Shape;33;p16"/>
          <p:cNvSpPr/>
          <p:nvPr/>
        </p:nvSpPr>
        <p:spPr>
          <a:xfrm>
            <a:off x="0" y="1279794"/>
            <a:ext cx="12192000" cy="4732774"/>
          </a:xfrm>
          <a:prstGeom prst="rect">
            <a:avLst/>
          </a:prstGeom>
          <a:solidFill>
            <a:srgbClr val="30B8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16"/>
          <p:cNvSpPr txBox="1">
            <a:spLocks noGrp="1"/>
          </p:cNvSpPr>
          <p:nvPr>
            <p:ph type="title"/>
          </p:nvPr>
        </p:nvSpPr>
        <p:spPr>
          <a:xfrm>
            <a:off x="831850" y="1538918"/>
            <a:ext cx="10515600" cy="2852737"/>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
          <p:cNvSpPr txBox="1">
            <a:spLocks noGrp="1"/>
          </p:cNvSpPr>
          <p:nvPr>
            <p:ph type="body" idx="1"/>
          </p:nvPr>
        </p:nvSpPr>
        <p:spPr>
          <a:xfrm>
            <a:off x="831850" y="3647441"/>
            <a:ext cx="10515600" cy="227139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000000"/>
              </a:buClr>
              <a:buSzPts val="2400"/>
              <a:buNone/>
              <a:defRPr sz="2400">
                <a:solidFill>
                  <a:srgbClr val="000000"/>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36" name="Google Shape;36;p16" descr="Shape&#10;&#10;Description automatically generated with medium confidence"/>
          <p:cNvPicPr preferRelativeResize="0"/>
          <p:nvPr/>
        </p:nvPicPr>
        <p:blipFill rotWithShape="1">
          <a:blip r:embed="rId2">
            <a:alphaModFix/>
          </a:blip>
          <a:srcRect/>
          <a:stretch/>
        </p:blipFill>
        <p:spPr>
          <a:xfrm>
            <a:off x="9431079" y="6119298"/>
            <a:ext cx="2641639" cy="698510"/>
          </a:xfrm>
          <a:prstGeom prst="rect">
            <a:avLst/>
          </a:prstGeom>
          <a:noFill/>
          <a:ln>
            <a:noFill/>
          </a:ln>
        </p:spPr>
      </p:pic>
      <p:sp>
        <p:nvSpPr>
          <p:cNvPr id="37" name="Google Shape;37;p16"/>
          <p:cNvSpPr/>
          <p:nvPr/>
        </p:nvSpPr>
        <p:spPr>
          <a:xfrm>
            <a:off x="0" y="673240"/>
            <a:ext cx="12192000" cy="606554"/>
          </a:xfrm>
          <a:prstGeom prst="rect">
            <a:avLst/>
          </a:prstGeom>
          <a:solidFill>
            <a:srgbClr val="CFCFD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4" name="Google Shape;54;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pic>
        <p:nvPicPr>
          <p:cNvPr id="13" name="Google Shape;13;p12" descr="Shape&#10;&#10;Description automatically generated with medium confidence"/>
          <p:cNvPicPr preferRelativeResize="0"/>
          <p:nvPr/>
        </p:nvPicPr>
        <p:blipFill rotWithShape="1">
          <a:blip r:embed="rId14">
            <a:alphaModFix/>
          </a:blip>
          <a:srcRect/>
          <a:stretch/>
        </p:blipFill>
        <p:spPr>
          <a:xfrm>
            <a:off x="9507829" y="6219736"/>
            <a:ext cx="2641639" cy="698510"/>
          </a:xfrm>
          <a:prstGeom prst="rect">
            <a:avLst/>
          </a:prstGeom>
          <a:noFill/>
          <a:ln>
            <a:noFill/>
          </a:ln>
        </p:spPr>
      </p:pic>
      <p:sp>
        <p:nvSpPr>
          <p:cNvPr id="14" name="Google Shape;14;p12"/>
          <p:cNvSpPr/>
          <p:nvPr/>
        </p:nvSpPr>
        <p:spPr>
          <a:xfrm>
            <a:off x="2569491" y="6270920"/>
            <a:ext cx="6964326" cy="616689"/>
          </a:xfrm>
          <a:custGeom>
            <a:avLst/>
            <a:gdLst/>
            <a:ahLst/>
            <a:cxnLst/>
            <a:rect l="l" t="t" r="r" b="b"/>
            <a:pathLst>
              <a:path w="6964326" h="616689" extrusionOk="0">
                <a:moveTo>
                  <a:pt x="0" y="584791"/>
                </a:moveTo>
                <a:lnTo>
                  <a:pt x="584791" y="0"/>
                </a:lnTo>
                <a:lnTo>
                  <a:pt x="6964326" y="0"/>
                </a:lnTo>
                <a:lnTo>
                  <a:pt x="6347637" y="616689"/>
                </a:lnTo>
                <a:lnTo>
                  <a:pt x="0" y="584791"/>
                </a:lnTo>
                <a:close/>
              </a:path>
            </a:pathLst>
          </a:custGeom>
          <a:solidFill>
            <a:srgbClr val="31B8DC"/>
          </a:solidFill>
          <a:ln w="12700" cap="flat" cmpd="sng">
            <a:solidFill>
              <a:srgbClr val="31B8D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12"/>
          <p:cNvSpPr/>
          <p:nvPr/>
        </p:nvSpPr>
        <p:spPr>
          <a:xfrm>
            <a:off x="-32963" y="6260760"/>
            <a:ext cx="3093366" cy="626849"/>
          </a:xfrm>
          <a:custGeom>
            <a:avLst/>
            <a:gdLst/>
            <a:ahLst/>
            <a:cxnLst/>
            <a:rect l="l" t="t" r="r" b="b"/>
            <a:pathLst>
              <a:path w="3093366" h="626849" extrusionOk="0">
                <a:moveTo>
                  <a:pt x="0" y="615271"/>
                </a:moveTo>
                <a:cubicBezTo>
                  <a:pt x="1890" y="410181"/>
                  <a:pt x="3781" y="205090"/>
                  <a:pt x="5671" y="0"/>
                </a:cubicBezTo>
                <a:lnTo>
                  <a:pt x="3093366" y="10160"/>
                </a:lnTo>
                <a:lnTo>
                  <a:pt x="2476677" y="626849"/>
                </a:lnTo>
                <a:lnTo>
                  <a:pt x="0" y="615271"/>
                </a:lnTo>
                <a:close/>
              </a:path>
            </a:pathLst>
          </a:custGeom>
          <a:solidFill>
            <a:srgbClr val="576163"/>
          </a:solidFill>
          <a:ln w="12700" cap="flat" cmpd="sng">
            <a:solidFill>
              <a:srgbClr val="57616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
          <p:cNvSpPr txBox="1">
            <a:spLocks noGrp="1"/>
          </p:cNvSpPr>
          <p:nvPr>
            <p:ph type="ctrTitle"/>
          </p:nvPr>
        </p:nvSpPr>
        <p:spPr>
          <a:xfrm>
            <a:off x="4479532" y="2043609"/>
            <a:ext cx="7189688" cy="242470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b="1"/>
              <a:t>LEARNING AFTER HIGH SCHOOL</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0"/>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LEARN ON YOUR OWN</a:t>
            </a:r>
            <a:endParaRPr/>
          </a:p>
        </p:txBody>
      </p:sp>
      <p:graphicFrame>
        <p:nvGraphicFramePr>
          <p:cNvPr id="147" name="Google Shape;147;p10"/>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b="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b="1"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48" name="Google Shape;148;p10"/>
          <p:cNvSpPr txBox="1"/>
          <p:nvPr/>
        </p:nvSpPr>
        <p:spPr>
          <a:xfrm>
            <a:off x="5708821" y="3972657"/>
            <a:ext cx="5825353" cy="230832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If you’re motivated, this is always an option</a:t>
            </a:r>
            <a:endParaRPr/>
          </a:p>
          <a:p>
            <a:pPr marL="342900" marR="0" lvl="0" indent="-34290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You can take learn almost anything you need on the Internet</a:t>
            </a:r>
            <a:endParaRPr/>
          </a:p>
          <a:p>
            <a:pPr marL="342900" marR="0" lvl="0" indent="-34290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Most people, though, find it hard to do this on their own</a:t>
            </a:r>
            <a:endParaRPr/>
          </a:p>
        </p:txBody>
      </p:sp>
      <p:sp>
        <p:nvSpPr>
          <p:cNvPr id="149" name="Google Shape;149;p10"/>
          <p:cNvSpPr/>
          <p:nvPr/>
        </p:nvSpPr>
        <p:spPr>
          <a:xfrm>
            <a:off x="4917989" y="5435091"/>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body" idx="1"/>
          </p:nvPr>
        </p:nvSpPr>
        <p:spPr>
          <a:xfrm>
            <a:off x="793748" y="754499"/>
            <a:ext cx="8832166" cy="827166"/>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WHICH PATH IS BEST FOR YOU?</a:t>
            </a:r>
            <a:endParaRPr/>
          </a:p>
        </p:txBody>
      </p:sp>
      <p:sp>
        <p:nvSpPr>
          <p:cNvPr id="156" name="Google Shape;156;p11"/>
          <p:cNvSpPr txBox="1"/>
          <p:nvPr/>
        </p:nvSpPr>
        <p:spPr>
          <a:xfrm>
            <a:off x="3785651" y="5841175"/>
            <a:ext cx="34266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rgbClr val="111111"/>
                </a:solidFill>
                <a:latin typeface="Arial"/>
                <a:ea typeface="Arial"/>
                <a:cs typeface="Arial"/>
                <a:sym typeface="Arial"/>
              </a:rPr>
              <a:t>Photo by James Wheeler on </a:t>
            </a:r>
            <a:r>
              <a:rPr lang="en-US" sz="1400" u="sng">
                <a:solidFill>
                  <a:srgbClr val="111111"/>
                </a:solidFill>
                <a:latin typeface="Arial"/>
                <a:ea typeface="Arial"/>
                <a:cs typeface="Arial"/>
                <a:sym typeface="Arial"/>
              </a:rPr>
              <a:t>Pexels</a:t>
            </a:r>
            <a:endParaRPr sz="1400" u="sng">
              <a:solidFill>
                <a:srgbClr val="111111"/>
              </a:solidFill>
              <a:latin typeface="Arial"/>
              <a:ea typeface="Arial"/>
              <a:cs typeface="Arial"/>
              <a:sym typeface="Arial"/>
            </a:endParaRPr>
          </a:p>
        </p:txBody>
      </p:sp>
      <p:pic>
        <p:nvPicPr>
          <p:cNvPr id="157" name="Google Shape;157;p11" descr="A picture containing outdoor, sky, grass, ground&#10;&#10;Description automatically generated"/>
          <p:cNvPicPr preferRelativeResize="0"/>
          <p:nvPr/>
        </p:nvPicPr>
        <p:blipFill rotWithShape="1">
          <a:blip r:embed="rId3">
            <a:alphaModFix/>
          </a:blip>
          <a:srcRect/>
          <a:stretch/>
        </p:blipFill>
        <p:spPr>
          <a:xfrm>
            <a:off x="797867" y="1411928"/>
            <a:ext cx="6414375" cy="429963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
          <p:cNvSpPr txBox="1">
            <a:spLocks noGrp="1"/>
          </p:cNvSpPr>
          <p:nvPr>
            <p:ph type="body" idx="1"/>
          </p:nvPr>
        </p:nvSpPr>
        <p:spPr>
          <a:xfrm>
            <a:off x="793748" y="754499"/>
            <a:ext cx="8832166" cy="827166"/>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LEARNING CONTINUES AFTER SCHOOL</a:t>
            </a:r>
            <a:endParaRPr/>
          </a:p>
        </p:txBody>
      </p:sp>
      <p:pic>
        <p:nvPicPr>
          <p:cNvPr id="77" name="Google Shape;77;p2" descr="A picture containing outdoor, road, grass, sky&#10;&#10;Description automatically generated"/>
          <p:cNvPicPr preferRelativeResize="0"/>
          <p:nvPr/>
        </p:nvPicPr>
        <p:blipFill rotWithShape="1">
          <a:blip r:embed="rId3">
            <a:alphaModFix/>
          </a:blip>
          <a:srcRect/>
          <a:stretch/>
        </p:blipFill>
        <p:spPr>
          <a:xfrm>
            <a:off x="793748" y="1315995"/>
            <a:ext cx="8128000" cy="4572000"/>
          </a:xfrm>
          <a:prstGeom prst="rect">
            <a:avLst/>
          </a:prstGeom>
          <a:noFill/>
          <a:ln>
            <a:noFill/>
          </a:ln>
        </p:spPr>
      </p:pic>
      <p:sp>
        <p:nvSpPr>
          <p:cNvPr id="78" name="Google Shape;78;p2"/>
          <p:cNvSpPr txBox="1"/>
          <p:nvPr/>
        </p:nvSpPr>
        <p:spPr>
          <a:xfrm>
            <a:off x="9172832" y="5403787"/>
            <a:ext cx="28008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rgbClr val="111111"/>
                </a:solidFill>
                <a:latin typeface="Arial"/>
                <a:ea typeface="Arial"/>
                <a:cs typeface="Arial"/>
                <a:sym typeface="Arial"/>
              </a:rPr>
              <a:t>Photo by Jesse Bowser on </a:t>
            </a:r>
            <a:r>
              <a:rPr lang="en-US" sz="1400" b="0" i="0" u="sng" strike="noStrike" cap="none">
                <a:solidFill>
                  <a:srgbClr val="111111"/>
                </a:solidFill>
                <a:latin typeface="Arial"/>
                <a:ea typeface="Arial"/>
                <a:cs typeface="Arial"/>
                <a:sym typeface="Arial"/>
              </a:rPr>
              <a:t>Unsplash</a:t>
            </a:r>
            <a:endParaRPr u="sng"/>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3"/>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OPTIONS FOR LEARNING AFTER HIGH SCHOOL</a:t>
            </a:r>
            <a:endParaRPr/>
          </a:p>
        </p:txBody>
      </p:sp>
      <p:graphicFrame>
        <p:nvGraphicFramePr>
          <p:cNvPr id="85" name="Google Shape;85;p3"/>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VOCATIONAL/TRADE SCHOOL</a:t>
            </a:r>
            <a:endParaRPr/>
          </a:p>
        </p:txBody>
      </p:sp>
      <p:graphicFrame>
        <p:nvGraphicFramePr>
          <p:cNvPr id="92" name="Google Shape;92;p4"/>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1"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93" name="Google Shape;93;p4"/>
          <p:cNvSpPr txBox="1"/>
          <p:nvPr/>
        </p:nvSpPr>
        <p:spPr>
          <a:xfrm>
            <a:off x="5708821" y="1415405"/>
            <a:ext cx="5825353" cy="378565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Teach skills specific </a:t>
            </a:r>
            <a:r>
              <a:rPr lang="en-US" sz="2400" b="0" i="0" u="none" strike="noStrike">
                <a:solidFill>
                  <a:srgbClr val="211D1E"/>
                </a:solidFill>
                <a:latin typeface="Calibri"/>
                <a:ea typeface="Calibri"/>
                <a:cs typeface="Calibri"/>
                <a:sym typeface="Calibri"/>
              </a:rPr>
              <a:t>to a particular job or profession</a:t>
            </a:r>
            <a:endParaRPr/>
          </a:p>
          <a:p>
            <a:pPr marL="285750" marR="0" lvl="0" indent="-28575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Sample careers include culinary arts, mechanics, and technology-related fields</a:t>
            </a:r>
            <a:endParaRPr/>
          </a:p>
          <a:p>
            <a:pPr marL="285750" marR="0" lvl="0" indent="-28575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Local examples are </a:t>
            </a:r>
            <a:endParaRPr/>
          </a:p>
          <a:p>
            <a:pPr marL="742950" marR="0" lvl="1" indent="-28575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Magic Valley Coop Service Agency in Twin Falls</a:t>
            </a:r>
            <a:endParaRPr/>
          </a:p>
          <a:p>
            <a:pPr marL="742950" marR="0" lvl="1" indent="-28575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Cassia Regional Technical Center in Burley</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94" name="Google Shape;94;p4"/>
          <p:cNvSpPr/>
          <p:nvPr/>
        </p:nvSpPr>
        <p:spPr>
          <a:xfrm>
            <a:off x="4917989" y="1415405"/>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5"/>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COLLEGE</a:t>
            </a:r>
            <a:endParaRPr/>
          </a:p>
        </p:txBody>
      </p:sp>
      <p:graphicFrame>
        <p:nvGraphicFramePr>
          <p:cNvPr id="101" name="Google Shape;101;p5"/>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b="1"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02" name="Google Shape;102;p5"/>
          <p:cNvSpPr txBox="1"/>
          <p:nvPr/>
        </p:nvSpPr>
        <p:spPr>
          <a:xfrm>
            <a:off x="5572896" y="1122562"/>
            <a:ext cx="6264877" cy="526297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C</a:t>
            </a:r>
            <a:r>
              <a:rPr lang="en-US" sz="2400" b="0" i="0" u="none" strike="noStrike">
                <a:solidFill>
                  <a:srgbClr val="211D1E"/>
                </a:solidFill>
                <a:latin typeface="Calibri"/>
                <a:ea typeface="Calibri"/>
                <a:cs typeface="Calibri"/>
                <a:sym typeface="Calibri"/>
              </a:rPr>
              <a:t>ommunity colleges (two years)</a:t>
            </a:r>
            <a:endParaRPr/>
          </a:p>
          <a:p>
            <a:pPr marL="800100" marR="0" lvl="1"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Offer associate degrees</a:t>
            </a:r>
            <a:endParaRPr/>
          </a:p>
          <a:p>
            <a:pPr marL="800100" marR="0" lvl="1"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Also offer courses that transfer to four-year colleges or universities</a:t>
            </a:r>
            <a:endParaRPr/>
          </a:p>
          <a:p>
            <a:pPr marL="800100" marR="0" lvl="1"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Closest option: College of Southern Idaho</a:t>
            </a:r>
            <a:endParaRPr/>
          </a:p>
          <a:p>
            <a:pPr marL="800100" marR="0" lvl="1" indent="-190500" algn="l" rtl="0">
              <a:spcBef>
                <a:spcPts val="0"/>
              </a:spcBef>
              <a:spcAft>
                <a:spcPts val="0"/>
              </a:spcAft>
              <a:buClr>
                <a:schemeClr val="dk1"/>
              </a:buClr>
              <a:buSzPts val="2400"/>
              <a:buFont typeface="Arial"/>
              <a:buNone/>
            </a:pPr>
            <a:endParaRPr sz="2400" b="0" i="0" u="none" strike="noStrike" cap="none">
              <a:solidFill>
                <a:srgbClr val="211D1E"/>
              </a:solidFill>
              <a:latin typeface="Calibri"/>
              <a:ea typeface="Calibri"/>
              <a:cs typeface="Calibri"/>
              <a:sym typeface="Calibri"/>
            </a:endParaRPr>
          </a:p>
          <a:p>
            <a:pPr marL="457200" marR="0" lvl="1" indent="0" algn="l" rtl="0">
              <a:spcBef>
                <a:spcPts val="0"/>
              </a:spcBef>
              <a:spcAft>
                <a:spcPts val="0"/>
              </a:spcAft>
              <a:buNone/>
            </a:pPr>
            <a:endParaRPr sz="2400" b="0" i="0" u="none" strike="noStrike" cap="none">
              <a:solidFill>
                <a:srgbClr val="211D1E"/>
              </a:solidFill>
              <a:latin typeface="Calibri"/>
              <a:ea typeface="Calibri"/>
              <a:cs typeface="Calibri"/>
              <a:sym typeface="Calibri"/>
            </a:endParaRPr>
          </a:p>
          <a:p>
            <a:pPr marL="342900" marR="0" lvl="0" indent="-34290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Four-year colleges/universities</a:t>
            </a:r>
            <a:endParaRPr/>
          </a:p>
          <a:p>
            <a:pPr marL="800100" marR="0" lvl="1"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Offer bachelor’s degree</a:t>
            </a:r>
            <a:endParaRPr/>
          </a:p>
          <a:p>
            <a:pPr marL="800100" marR="0" lvl="1"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Closest options: </a:t>
            </a:r>
            <a:endParaRPr/>
          </a:p>
          <a:p>
            <a:pPr marL="1257300" marR="0" lvl="2"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University of Idaho Extension at Lincoln</a:t>
            </a:r>
            <a:endParaRPr/>
          </a:p>
          <a:p>
            <a:pPr marL="1257300" marR="0" lvl="2" indent="-342900" algn="l" rtl="0">
              <a:spcBef>
                <a:spcPts val="0"/>
              </a:spcBef>
              <a:spcAft>
                <a:spcPts val="0"/>
              </a:spcAft>
              <a:buClr>
                <a:srgbClr val="211D1E"/>
              </a:buClr>
              <a:buSzPts val="2400"/>
              <a:buFont typeface="Arial"/>
              <a:buChar char="•"/>
            </a:pPr>
            <a:r>
              <a:rPr lang="en-US" sz="2400" b="0" i="0" u="none" strike="noStrike" cap="none">
                <a:solidFill>
                  <a:srgbClr val="211D1E"/>
                </a:solidFill>
                <a:latin typeface="Calibri"/>
                <a:ea typeface="Calibri"/>
                <a:cs typeface="Calibri"/>
                <a:sym typeface="Calibri"/>
              </a:rPr>
              <a:t>Idaho State University-Twin Falls</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03" name="Google Shape;103;p5"/>
          <p:cNvSpPr/>
          <p:nvPr/>
        </p:nvSpPr>
        <p:spPr>
          <a:xfrm>
            <a:off x="4917989" y="2169167"/>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4" name="Google Shape;104;p5"/>
          <p:cNvPicPr preferRelativeResize="0"/>
          <p:nvPr/>
        </p:nvPicPr>
        <p:blipFill rotWithShape="1">
          <a:blip r:embed="rId3">
            <a:alphaModFix/>
          </a:blip>
          <a:srcRect/>
          <a:stretch/>
        </p:blipFill>
        <p:spPr>
          <a:xfrm>
            <a:off x="8403193" y="3085908"/>
            <a:ext cx="1630493" cy="63525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6"/>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ON-THE-JOB TRAINING</a:t>
            </a:r>
            <a:endParaRPr/>
          </a:p>
        </p:txBody>
      </p:sp>
      <p:graphicFrame>
        <p:nvGraphicFramePr>
          <p:cNvPr id="111" name="Google Shape;111;p6"/>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b="1"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12" name="Google Shape;112;p6"/>
          <p:cNvSpPr txBox="1"/>
          <p:nvPr/>
        </p:nvSpPr>
        <p:spPr>
          <a:xfrm>
            <a:off x="5634681" y="2843167"/>
            <a:ext cx="5825353" cy="3785652"/>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Some employers train you after they hire you</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Training might take a few days, a few weeks, or a few months</a:t>
            </a:r>
            <a:endParaRPr/>
          </a:p>
          <a:p>
            <a:pPr marL="285750" marR="0" lvl="0" indent="-28575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These are rare – most jobs expect you to learn what you need before they hire you</a:t>
            </a:r>
            <a:endParaRPr/>
          </a:p>
          <a:p>
            <a:pPr marL="285750" marR="0" lvl="0" indent="-28575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Examples include landscaper, bank teller, and store clerk</a:t>
            </a:r>
            <a:endParaRPr sz="2400" b="0" i="0" u="none" strike="noStrike">
              <a:solidFill>
                <a:srgbClr val="211D1E"/>
              </a:solidFill>
              <a:latin typeface="Calibri"/>
              <a:ea typeface="Calibri"/>
              <a:cs typeface="Calibri"/>
              <a:sym typeface="Calibri"/>
            </a:endParaRPr>
          </a:p>
          <a:p>
            <a:pPr marL="0" marR="0" lvl="0" indent="0" algn="l" rtl="0">
              <a:spcBef>
                <a:spcPts val="0"/>
              </a:spcBef>
              <a:spcAft>
                <a:spcPts val="0"/>
              </a:spcAft>
              <a:buNone/>
            </a:pPr>
            <a:endParaRPr sz="2400" b="0" i="0" u="none" strike="noStrike">
              <a:solidFill>
                <a:srgbClr val="211D1E"/>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13" name="Google Shape;113;p6"/>
          <p:cNvSpPr/>
          <p:nvPr/>
        </p:nvSpPr>
        <p:spPr>
          <a:xfrm>
            <a:off x="4917989" y="2811719"/>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APPRENTICESHIP</a:t>
            </a:r>
            <a:endParaRPr/>
          </a:p>
        </p:txBody>
      </p:sp>
      <p:graphicFrame>
        <p:nvGraphicFramePr>
          <p:cNvPr id="120" name="Google Shape;120;p7"/>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b="1"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21" name="Google Shape;121;p7"/>
          <p:cNvSpPr txBox="1"/>
          <p:nvPr/>
        </p:nvSpPr>
        <p:spPr>
          <a:xfrm>
            <a:off x="5791201" y="3487313"/>
            <a:ext cx="5825353" cy="304698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Thi</a:t>
            </a:r>
            <a:r>
              <a:rPr lang="en-US" sz="2400">
                <a:solidFill>
                  <a:srgbClr val="211D1E"/>
                </a:solidFill>
                <a:latin typeface="Calibri"/>
                <a:ea typeface="Calibri"/>
                <a:cs typeface="Calibri"/>
                <a:sym typeface="Calibri"/>
              </a:rPr>
              <a:t>s is a longer, more formal </a:t>
            </a:r>
            <a:r>
              <a:rPr lang="en-US" sz="2400" b="0" i="0" u="none" strike="noStrike">
                <a:solidFill>
                  <a:srgbClr val="211D1E"/>
                </a:solidFill>
                <a:latin typeface="Calibri"/>
                <a:ea typeface="Calibri"/>
                <a:cs typeface="Calibri"/>
                <a:sym typeface="Calibri"/>
              </a:rPr>
              <a:t>“on-the-job training” program</a:t>
            </a:r>
            <a:endParaRPr/>
          </a:p>
          <a:p>
            <a:pPr marL="342900" marR="0" lvl="0" indent="-34290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You earn lower wages while you shadow a skilled worker in a specific trade</a:t>
            </a:r>
            <a:endParaRPr/>
          </a:p>
          <a:p>
            <a:pPr marL="342900" marR="0" lvl="0" indent="-342900" algn="l" rtl="0">
              <a:spcBef>
                <a:spcPts val="0"/>
              </a:spcBef>
              <a:spcAft>
                <a:spcPts val="0"/>
              </a:spcAft>
              <a:buClr>
                <a:srgbClr val="211D1E"/>
              </a:buClr>
              <a:buSzPts val="2400"/>
              <a:buFont typeface="Arial"/>
              <a:buChar char="•"/>
            </a:pPr>
            <a:r>
              <a:rPr lang="en-US" sz="2400" b="0" i="0" u="none" strike="noStrike">
                <a:solidFill>
                  <a:srgbClr val="211D1E"/>
                </a:solidFill>
                <a:latin typeface="Calibri"/>
                <a:ea typeface="Calibri"/>
                <a:cs typeface="Calibri"/>
                <a:sym typeface="Calibri"/>
              </a:rPr>
              <a:t>Often take years</a:t>
            </a:r>
            <a:endParaRPr/>
          </a:p>
          <a:p>
            <a:pPr marL="342900" marR="0" lvl="0" indent="-34290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Examples include electricians, plumbers, and carpenters</a:t>
            </a:r>
            <a:endParaRPr sz="2400" b="0" i="0" u="none" strike="noStrike">
              <a:solidFill>
                <a:srgbClr val="211D1E"/>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22" name="Google Shape;122;p7"/>
          <p:cNvSpPr/>
          <p:nvPr/>
        </p:nvSpPr>
        <p:spPr>
          <a:xfrm>
            <a:off x="4992129" y="3468222"/>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8"/>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MILITARY</a:t>
            </a:r>
            <a:endParaRPr/>
          </a:p>
        </p:txBody>
      </p:sp>
      <p:graphicFrame>
        <p:nvGraphicFramePr>
          <p:cNvPr id="129" name="Google Shape;129;p8"/>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b="1"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30" name="Google Shape;130;p8"/>
          <p:cNvSpPr txBox="1"/>
          <p:nvPr/>
        </p:nvSpPr>
        <p:spPr>
          <a:xfrm>
            <a:off x="5708821" y="3207135"/>
            <a:ext cx="5825353" cy="304698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You can enlist in the military right after high school</a:t>
            </a:r>
            <a:endParaRPr/>
          </a:p>
          <a:p>
            <a:pPr marL="285750" marR="0" lvl="0" indent="-28575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Military officers will teach you </a:t>
            </a:r>
            <a:r>
              <a:rPr lang="en-US" sz="2400" b="0" i="0" u="none" strike="noStrike">
                <a:solidFill>
                  <a:srgbClr val="211D1E"/>
                </a:solidFill>
                <a:latin typeface="Calibri"/>
                <a:ea typeface="Calibri"/>
                <a:cs typeface="Calibri"/>
                <a:sym typeface="Calibri"/>
              </a:rPr>
              <a:t>all you need to know once you enlist</a:t>
            </a:r>
            <a:endParaRPr/>
          </a:p>
          <a:p>
            <a:pPr marL="285750" marR="0" lvl="0" indent="-28575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You can usually take classes and earn money toward future education during your service time</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31" name="Google Shape;131;p8"/>
          <p:cNvSpPr/>
          <p:nvPr/>
        </p:nvSpPr>
        <p:spPr>
          <a:xfrm>
            <a:off x="4917989" y="4109178"/>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body" idx="1"/>
          </p:nvPr>
        </p:nvSpPr>
        <p:spPr>
          <a:xfrm>
            <a:off x="793749" y="754499"/>
            <a:ext cx="10604500" cy="511013"/>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accent1"/>
              </a:buClr>
              <a:buSzPts val="2900"/>
              <a:buNone/>
            </a:pPr>
            <a:r>
              <a:rPr lang="en-US"/>
              <a:t>SERVICE ACADEMY</a:t>
            </a:r>
            <a:endParaRPr/>
          </a:p>
        </p:txBody>
      </p:sp>
      <p:graphicFrame>
        <p:nvGraphicFramePr>
          <p:cNvPr id="138" name="Google Shape;138;p9"/>
          <p:cNvGraphicFramePr/>
          <p:nvPr/>
        </p:nvGraphicFramePr>
        <p:xfrm>
          <a:off x="793749" y="1330717"/>
          <a:ext cx="3000000" cy="3000000"/>
        </p:xfrm>
        <a:graphic>
          <a:graphicData uri="http://schemas.openxmlformats.org/drawingml/2006/table">
            <a:tbl>
              <a:tblPr bandRow="1">
                <a:noFill/>
                <a:tableStyleId>{35FE345A-0543-4C0B-ABA1-4620F752198E}</a:tableStyleId>
              </a:tblPr>
              <a:tblGrid>
                <a:gridCol w="4050100">
                  <a:extLst>
                    <a:ext uri="{9D8B030D-6E8A-4147-A177-3AD203B41FA5}">
                      <a16:colId xmlns:a16="http://schemas.microsoft.com/office/drawing/2014/main" val="20000"/>
                    </a:ext>
                  </a:extLst>
                </a:gridCol>
              </a:tblGrid>
              <a:tr h="748550">
                <a:tc>
                  <a:txBody>
                    <a:bodyPr/>
                    <a:lstStyle/>
                    <a:p>
                      <a:pPr marL="0" marR="0" lvl="0" indent="0" algn="ctr" rtl="0">
                        <a:spcBef>
                          <a:spcPts val="0"/>
                        </a:spcBef>
                        <a:spcAft>
                          <a:spcPts val="0"/>
                        </a:spcAft>
                        <a:buNone/>
                      </a:pPr>
                      <a:r>
                        <a:rPr lang="en-US" sz="2400" b="0" u="none" strike="noStrike" cap="none"/>
                        <a:t>VOCATIONAL/TRADE SCHOOL</a:t>
                      </a:r>
                      <a:endParaRPr/>
                    </a:p>
                  </a:txBody>
                  <a:tcPr marL="91450" marR="91450" marT="45725" marB="45725" anchor="ctr"/>
                </a:tc>
                <a:extLst>
                  <a:ext uri="{0D108BD9-81ED-4DB2-BD59-A6C34878D82A}">
                    <a16:rowId xmlns:a16="http://schemas.microsoft.com/office/drawing/2014/main" val="10000"/>
                  </a:ext>
                </a:extLst>
              </a:tr>
              <a:tr h="653925">
                <a:tc>
                  <a:txBody>
                    <a:bodyPr/>
                    <a:lstStyle/>
                    <a:p>
                      <a:pPr marL="0" marR="0" lvl="0" indent="0" algn="ctr" rtl="0">
                        <a:spcBef>
                          <a:spcPts val="0"/>
                        </a:spcBef>
                        <a:spcAft>
                          <a:spcPts val="0"/>
                        </a:spcAft>
                        <a:buNone/>
                      </a:pPr>
                      <a:r>
                        <a:rPr lang="en-US" sz="2400" u="none" strike="noStrike" cap="none"/>
                        <a:t>COLLEGE</a:t>
                      </a:r>
                      <a:endParaRPr/>
                    </a:p>
                  </a:txBody>
                  <a:tcPr marL="91450" marR="91450" marT="45725" marB="45725" anchor="ctr"/>
                </a:tc>
                <a:extLst>
                  <a:ext uri="{0D108BD9-81ED-4DB2-BD59-A6C34878D82A}">
                    <a16:rowId xmlns:a16="http://schemas.microsoft.com/office/drawing/2014/main" val="10001"/>
                  </a:ext>
                </a:extLst>
              </a:tr>
              <a:tr h="653925">
                <a:tc>
                  <a:txBody>
                    <a:bodyPr/>
                    <a:lstStyle/>
                    <a:p>
                      <a:pPr marL="0" marR="0" lvl="0" indent="0" algn="ctr" rtl="0">
                        <a:spcBef>
                          <a:spcPts val="0"/>
                        </a:spcBef>
                        <a:spcAft>
                          <a:spcPts val="0"/>
                        </a:spcAft>
                        <a:buNone/>
                      </a:pPr>
                      <a:r>
                        <a:rPr lang="en-US" sz="2400" u="none" strike="noStrike" cap="none"/>
                        <a:t>ON-THE-JOB TRAINING</a:t>
                      </a:r>
                      <a:endParaRPr/>
                    </a:p>
                  </a:txBody>
                  <a:tcPr marL="91450" marR="91450" marT="45725" marB="45725" anchor="ctr"/>
                </a:tc>
                <a:extLst>
                  <a:ext uri="{0D108BD9-81ED-4DB2-BD59-A6C34878D82A}">
                    <a16:rowId xmlns:a16="http://schemas.microsoft.com/office/drawing/2014/main" val="10002"/>
                  </a:ext>
                </a:extLst>
              </a:tr>
              <a:tr h="653925">
                <a:tc>
                  <a:txBody>
                    <a:bodyPr/>
                    <a:lstStyle/>
                    <a:p>
                      <a:pPr marL="0" marR="0" lvl="0" indent="0" algn="ctr" rtl="0">
                        <a:spcBef>
                          <a:spcPts val="0"/>
                        </a:spcBef>
                        <a:spcAft>
                          <a:spcPts val="0"/>
                        </a:spcAft>
                        <a:buNone/>
                      </a:pPr>
                      <a:r>
                        <a:rPr lang="en-US" sz="2400" u="none" strike="noStrike" cap="none"/>
                        <a:t>APPRENTICESHIP</a:t>
                      </a:r>
                      <a:endParaRPr/>
                    </a:p>
                  </a:txBody>
                  <a:tcPr marL="91450" marR="91450" marT="45725" marB="45725" anchor="ctr"/>
                </a:tc>
                <a:extLst>
                  <a:ext uri="{0D108BD9-81ED-4DB2-BD59-A6C34878D82A}">
                    <a16:rowId xmlns:a16="http://schemas.microsoft.com/office/drawing/2014/main" val="10003"/>
                  </a:ext>
                </a:extLst>
              </a:tr>
              <a:tr h="653925">
                <a:tc>
                  <a:txBody>
                    <a:bodyPr/>
                    <a:lstStyle/>
                    <a:p>
                      <a:pPr marL="0" marR="0" lvl="0" indent="0" algn="ctr" rtl="0">
                        <a:spcBef>
                          <a:spcPts val="0"/>
                        </a:spcBef>
                        <a:spcAft>
                          <a:spcPts val="0"/>
                        </a:spcAft>
                        <a:buNone/>
                      </a:pPr>
                      <a:r>
                        <a:rPr lang="en-US" sz="2400" u="none" strike="noStrike" cap="none"/>
                        <a:t>MILITARY</a:t>
                      </a:r>
                      <a:endParaRPr/>
                    </a:p>
                  </a:txBody>
                  <a:tcPr marL="91450" marR="91450" marT="45725" marB="45725" anchor="ctr"/>
                </a:tc>
                <a:extLst>
                  <a:ext uri="{0D108BD9-81ED-4DB2-BD59-A6C34878D82A}">
                    <a16:rowId xmlns:a16="http://schemas.microsoft.com/office/drawing/2014/main" val="10004"/>
                  </a:ext>
                </a:extLst>
              </a:tr>
              <a:tr h="653925">
                <a:tc>
                  <a:txBody>
                    <a:bodyPr/>
                    <a:lstStyle/>
                    <a:p>
                      <a:pPr marL="0" marR="0" lvl="0" indent="0" algn="ctr" rtl="0">
                        <a:spcBef>
                          <a:spcPts val="0"/>
                        </a:spcBef>
                        <a:spcAft>
                          <a:spcPts val="0"/>
                        </a:spcAft>
                        <a:buNone/>
                      </a:pPr>
                      <a:r>
                        <a:rPr lang="en-US" sz="2400" b="1" u="none" strike="noStrike" cap="none"/>
                        <a:t>SERVICE ACADEMY</a:t>
                      </a:r>
                      <a:endParaRPr/>
                    </a:p>
                  </a:txBody>
                  <a:tcPr marL="91450" marR="91450" marT="45725" marB="45725" anchor="ctr"/>
                </a:tc>
                <a:extLst>
                  <a:ext uri="{0D108BD9-81ED-4DB2-BD59-A6C34878D82A}">
                    <a16:rowId xmlns:a16="http://schemas.microsoft.com/office/drawing/2014/main" val="10005"/>
                  </a:ext>
                </a:extLst>
              </a:tr>
              <a:tr h="653925">
                <a:tc>
                  <a:txBody>
                    <a:bodyPr/>
                    <a:lstStyle/>
                    <a:p>
                      <a:pPr marL="0" marR="0" lvl="0" indent="0" algn="ctr" rtl="0">
                        <a:spcBef>
                          <a:spcPts val="0"/>
                        </a:spcBef>
                        <a:spcAft>
                          <a:spcPts val="0"/>
                        </a:spcAft>
                        <a:buNone/>
                      </a:pPr>
                      <a:r>
                        <a:rPr lang="en-US" sz="2400" u="none" strike="noStrike" cap="none"/>
                        <a:t>LEARN ON YOUR OWN</a:t>
                      </a:r>
                      <a:endParaRPr/>
                    </a:p>
                  </a:txBody>
                  <a:tcPr marL="91450" marR="91450" marT="45725" marB="45725" anchor="ctr"/>
                </a:tc>
                <a:extLst>
                  <a:ext uri="{0D108BD9-81ED-4DB2-BD59-A6C34878D82A}">
                    <a16:rowId xmlns:a16="http://schemas.microsoft.com/office/drawing/2014/main" val="10006"/>
                  </a:ext>
                </a:extLst>
              </a:tr>
            </a:tbl>
          </a:graphicData>
        </a:graphic>
      </p:graphicFrame>
      <p:sp>
        <p:nvSpPr>
          <p:cNvPr id="139" name="Google Shape;139;p9"/>
          <p:cNvSpPr txBox="1"/>
          <p:nvPr/>
        </p:nvSpPr>
        <p:spPr>
          <a:xfrm>
            <a:off x="5708821" y="3865431"/>
            <a:ext cx="5825353" cy="26776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S</a:t>
            </a:r>
            <a:r>
              <a:rPr lang="en-US" sz="2400" b="0" i="0" u="none" strike="noStrike">
                <a:solidFill>
                  <a:srgbClr val="211D1E"/>
                </a:solidFill>
                <a:latin typeface="Calibri"/>
                <a:ea typeface="Calibri"/>
                <a:cs typeface="Calibri"/>
                <a:sym typeface="Calibri"/>
              </a:rPr>
              <a:t>ervice academies prepare firefighters, police, and state troopers.</a:t>
            </a:r>
            <a:endParaRPr/>
          </a:p>
          <a:p>
            <a:pPr marL="342900" marR="0" lvl="0" indent="-342900" algn="l" rtl="0">
              <a:spcBef>
                <a:spcPts val="0"/>
              </a:spcBef>
              <a:spcAft>
                <a:spcPts val="0"/>
              </a:spcAft>
              <a:buClr>
                <a:srgbClr val="211D1E"/>
              </a:buClr>
              <a:buSzPts val="2400"/>
              <a:buFont typeface="Arial"/>
              <a:buChar char="•"/>
            </a:pPr>
            <a:r>
              <a:rPr lang="en-US" sz="2400">
                <a:solidFill>
                  <a:srgbClr val="211D1E"/>
                </a:solidFill>
                <a:latin typeface="Calibri"/>
                <a:ea typeface="Calibri"/>
                <a:cs typeface="Calibri"/>
                <a:sym typeface="Calibri"/>
              </a:rPr>
              <a:t>Two examples are the </a:t>
            </a:r>
            <a:r>
              <a:rPr lang="en-US" sz="2400">
                <a:solidFill>
                  <a:schemeClr val="dk1"/>
                </a:solidFill>
                <a:latin typeface="Calibri"/>
                <a:ea typeface="Calibri"/>
                <a:cs typeface="Calibri"/>
                <a:sym typeface="Calibri"/>
              </a:rPr>
              <a:t>Idaho State Police Training program and the </a:t>
            </a:r>
            <a:r>
              <a:rPr lang="en-US" sz="2400">
                <a:solidFill>
                  <a:srgbClr val="211D1E"/>
                </a:solidFill>
                <a:latin typeface="Calibri"/>
                <a:ea typeface="Calibri"/>
                <a:cs typeface="Calibri"/>
                <a:sym typeface="Calibri"/>
              </a:rPr>
              <a:t>Fire Science program at College of Southern Idaho (for firefighters)</a:t>
            </a:r>
            <a:endParaRPr sz="2400" b="0" i="0" u="none" strike="noStrike">
              <a:solidFill>
                <a:srgbClr val="211D1E"/>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40" name="Google Shape;140;p9"/>
          <p:cNvSpPr/>
          <p:nvPr/>
        </p:nvSpPr>
        <p:spPr>
          <a:xfrm>
            <a:off x="4917989" y="4764087"/>
            <a:ext cx="716692" cy="511013"/>
          </a:xfrm>
          <a:prstGeom prst="rightArrow">
            <a:avLst>
              <a:gd name="adj1" fmla="val 50000"/>
              <a:gd name="adj2" fmla="val 50000"/>
            </a:avLst>
          </a:prstGeom>
          <a:solidFill>
            <a:schemeClr val="accent1"/>
          </a:solidFill>
          <a:ln w="12700" cap="flat" cmpd="sng">
            <a:solidFill>
              <a:srgbClr val="23859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Custom 6">
      <a:dk1>
        <a:srgbClr val="000000"/>
      </a:dk1>
      <a:lt1>
        <a:srgbClr val="FFFFFF"/>
      </a:lt1>
      <a:dk2>
        <a:srgbClr val="576163"/>
      </a:dk2>
      <a:lt2>
        <a:srgbClr val="E7E6E6"/>
      </a:lt2>
      <a:accent1>
        <a:srgbClr val="31B7DB"/>
      </a:accent1>
      <a:accent2>
        <a:srgbClr val="576163"/>
      </a:accent2>
      <a:accent3>
        <a:srgbClr val="91CF50"/>
      </a:accent3>
      <a:accent4>
        <a:srgbClr val="2AB7DA"/>
      </a:accent4>
      <a:accent5>
        <a:srgbClr val="2CB7DA"/>
      </a:accent5>
      <a:accent6>
        <a:srgbClr val="576164"/>
      </a:accent6>
      <a:hlink>
        <a:srgbClr val="2CB7D9"/>
      </a:hlink>
      <a:folHlink>
        <a:srgbClr val="2FB7D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1202</Words>
  <Application>Microsoft Macintosh PowerPoint</Application>
  <PresentationFormat>Widescreen</PresentationFormat>
  <Paragraphs>145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Open Sans</vt:lpstr>
      <vt:lpstr>Office Theme</vt:lpstr>
      <vt:lpstr>LEARNING AFTER HIGH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AFTER HIGH SCHOOL</dc:title>
  <dc:creator>Jacob LeClair</dc:creator>
  <cp:lastModifiedBy>Jacob LeClair</cp:lastModifiedBy>
  <cp:revision>1</cp:revision>
  <dcterms:created xsi:type="dcterms:W3CDTF">2023-05-08T15:20:48Z</dcterms:created>
  <dcterms:modified xsi:type="dcterms:W3CDTF">2023-05-31T13:26:41Z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0x010100909147C31CDF9A49BCE5D57EFD439BCD</vt:lpwstr>
  </property>
  <property fmtid="{D5CDD505-2E9C-101B-9397-08002B2CF9AE}" pid="3" name="MediaServiceImageTags">
    <vt:lpwstr/>
  </property>
</Properties>
</file>